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2" r:id="rId3"/>
  </p:sldMasterIdLst>
  <p:notesMasterIdLst>
    <p:notesMasterId r:id="rId21"/>
  </p:notesMasterIdLst>
  <p:sldIdLst>
    <p:sldId id="257" r:id="rId4"/>
    <p:sldId id="258" r:id="rId5"/>
    <p:sldId id="256" r:id="rId6"/>
    <p:sldId id="260" r:id="rId7"/>
    <p:sldId id="261" r:id="rId8"/>
    <p:sldId id="264" r:id="rId9"/>
    <p:sldId id="265" r:id="rId10"/>
    <p:sldId id="272" r:id="rId11"/>
    <p:sldId id="262" r:id="rId12"/>
    <p:sldId id="266" r:id="rId13"/>
    <p:sldId id="268" r:id="rId14"/>
    <p:sldId id="267" r:id="rId15"/>
    <p:sldId id="270" r:id="rId16"/>
    <p:sldId id="263" r:id="rId17"/>
    <p:sldId id="271" r:id="rId18"/>
    <p:sldId id="269" r:id="rId19"/>
    <p:sldId id="259"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7B763D-F2F0-4719-A526-196FA9CB6E95}" type="datetimeFigureOut">
              <a:rPr lang="ru-RU" smtClean="0"/>
              <a:t>07.03.2021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479D72-7B6E-4D69-BDC9-DA5695FDF3C5}" type="slidenum">
              <a:rPr lang="ru-RU" smtClean="0"/>
              <a:t>‹#›</a:t>
            </a:fld>
            <a:endParaRPr lang="ru-RU"/>
          </a:p>
        </p:txBody>
      </p:sp>
    </p:spTree>
    <p:extLst>
      <p:ext uri="{BB962C8B-B14F-4D97-AF65-F5344CB8AC3E}">
        <p14:creationId xmlns:p14="http://schemas.microsoft.com/office/powerpoint/2010/main" val="3618435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Weaver, PART I</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6"/>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FFBC0E0-3A41-4CAB-AF74-6858860FC277}" type="datetimeFigureOut">
              <a:rPr lang="ru-RU" smtClean="0"/>
              <a:t>07.03.2021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A481A1-DC8A-4276-AD63-A58171702556}" type="slidenum">
              <a:rPr lang="ru-RU" smtClean="0"/>
              <a:t>‹#›</a:t>
            </a:fld>
            <a:endParaRPr lang="ru-RU"/>
          </a:p>
        </p:txBody>
      </p:sp>
    </p:spTree>
    <p:extLst>
      <p:ext uri="{BB962C8B-B14F-4D97-AF65-F5344CB8AC3E}">
        <p14:creationId xmlns:p14="http://schemas.microsoft.com/office/powerpoint/2010/main" val="3779683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FFBC0E0-3A41-4CAB-AF74-6858860FC277}" type="datetimeFigureOut">
              <a:rPr lang="ru-RU" smtClean="0"/>
              <a:t>07.03.2021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A481A1-DC8A-4276-AD63-A58171702556}" type="slidenum">
              <a:rPr lang="ru-RU" smtClean="0"/>
              <a:t>‹#›</a:t>
            </a:fld>
            <a:endParaRPr lang="ru-RU"/>
          </a:p>
        </p:txBody>
      </p:sp>
    </p:spTree>
    <p:extLst>
      <p:ext uri="{BB962C8B-B14F-4D97-AF65-F5344CB8AC3E}">
        <p14:creationId xmlns:p14="http://schemas.microsoft.com/office/powerpoint/2010/main" val="271025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9"/>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FFBC0E0-3A41-4CAB-AF74-6858860FC277}" type="datetimeFigureOut">
              <a:rPr lang="ru-RU" smtClean="0"/>
              <a:t>07.03.2021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A481A1-DC8A-4276-AD63-A58171702556}" type="slidenum">
              <a:rPr lang="ru-RU" smtClean="0"/>
              <a:t>‹#›</a:t>
            </a:fld>
            <a:endParaRPr lang="ru-RU"/>
          </a:p>
        </p:txBody>
      </p:sp>
    </p:spTree>
    <p:extLst>
      <p:ext uri="{BB962C8B-B14F-4D97-AF65-F5344CB8AC3E}">
        <p14:creationId xmlns:p14="http://schemas.microsoft.com/office/powerpoint/2010/main" val="2769724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2"/>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 name="Google Shape;12;p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36521484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2"/>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 name="Google Shape;12;p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33020198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3"/>
        <p:cNvGrpSpPr/>
        <p:nvPr/>
      </p:nvGrpSpPr>
      <p:grpSpPr>
        <a:xfrm>
          <a:off x="0" y="0"/>
          <a:ext cx="0" cy="0"/>
          <a:chOff x="0" y="0"/>
          <a:chExt cx="0" cy="0"/>
        </a:xfrm>
      </p:grpSpPr>
      <p:sp>
        <p:nvSpPr>
          <p:cNvPr id="14" name="Google Shape;14;p3"/>
          <p:cNvSpPr txBox="1">
            <a:spLocks noGrp="1"/>
          </p:cNvSpPr>
          <p:nvPr>
            <p:ph type="ctrTitle"/>
          </p:nvPr>
        </p:nvSpPr>
        <p:spPr>
          <a:xfrm>
            <a:off x="311708" y="992767"/>
            <a:ext cx="85206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5" name="Google Shape;15;p3"/>
          <p:cNvSpPr txBox="1">
            <a:spLocks noGrp="1"/>
          </p:cNvSpPr>
          <p:nvPr>
            <p:ph type="subTitle" idx="1"/>
          </p:nvPr>
        </p:nvSpPr>
        <p:spPr>
          <a:xfrm>
            <a:off x="311700" y="3778833"/>
            <a:ext cx="85206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3"/>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3369191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867800"/>
            <a:ext cx="85206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20284941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11484297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2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193587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21628999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ea typeface="Arial"/>
              <a:cs typeface="Arial"/>
              <a:sym typeface="Arial"/>
            </a:endParaRPr>
          </a:p>
        </p:txBody>
      </p:sp>
      <p:sp>
        <p:nvSpPr>
          <p:cNvPr id="37" name="Google Shape;37;p9"/>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8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278089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FFBC0E0-3A41-4CAB-AF74-6858860FC277}" type="datetimeFigureOut">
              <a:rPr lang="ru-RU" smtClean="0"/>
              <a:t>07.03.2021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A481A1-DC8A-4276-AD63-A58171702556}" type="slidenum">
              <a:rPr lang="ru-RU" smtClean="0"/>
              <a:t>‹#›</a:t>
            </a:fld>
            <a:endParaRPr lang="ru-RU"/>
          </a:p>
        </p:txBody>
      </p:sp>
    </p:spTree>
    <p:extLst>
      <p:ext uri="{BB962C8B-B14F-4D97-AF65-F5344CB8AC3E}">
        <p14:creationId xmlns:p14="http://schemas.microsoft.com/office/powerpoint/2010/main" val="27821579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12609664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4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2755056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25543172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Титульный слайд" type="title">
  <p:cSld name="Титульный слайд">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143000" y="3602038"/>
            <a:ext cx="6858000" cy="1655761"/>
          </a:xfrm>
          <a:prstGeom prst="rect">
            <a:avLst/>
          </a:prstGeom>
          <a:noFill/>
          <a:ln>
            <a:noFill/>
          </a:ln>
        </p:spPr>
        <p:txBody>
          <a:bodyPr spcFirstLastPara="1" wrap="square" lIns="91425" tIns="45700" rIns="91425" bIns="45700" anchor="t" anchorCtr="0">
            <a:no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4" name="Google Shape;14;p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15" name="Google Shape;15;p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16" name="Google Shape;16;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fld id="{00000000-1234-1234-1234-123412341234}" type="slidenum">
              <a:rPr lang="ru"/>
              <a:pPr/>
              <a:t>‹#›</a:t>
            </a:fld>
            <a:endParaRPr/>
          </a:p>
        </p:txBody>
      </p:sp>
    </p:spTree>
    <p:extLst>
      <p:ext uri="{BB962C8B-B14F-4D97-AF65-F5344CB8AC3E}">
        <p14:creationId xmlns:p14="http://schemas.microsoft.com/office/powerpoint/2010/main" val="40753654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Заголовок и объект">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628650" y="1825626"/>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1" name="Google Shape;21;p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2" name="Google Shape;22;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fld id="{00000000-1234-1234-1234-123412341234}" type="slidenum">
              <a:rPr lang="ru"/>
              <a:pPr/>
              <a:t>‹#›</a:t>
            </a:fld>
            <a:endParaRPr/>
          </a:p>
        </p:txBody>
      </p:sp>
    </p:spTree>
    <p:extLst>
      <p:ext uri="{BB962C8B-B14F-4D97-AF65-F5344CB8AC3E}">
        <p14:creationId xmlns:p14="http://schemas.microsoft.com/office/powerpoint/2010/main" val="38261918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Только заголовок">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6" name="Google Shape;26;p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27" name="Google Shape;27;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fld id="{00000000-1234-1234-1234-123412341234}" type="slidenum">
              <a:rPr lang="ru"/>
              <a:pPr/>
              <a:t>‹#›</a:t>
            </a:fld>
            <a:endParaRPr/>
          </a:p>
        </p:txBody>
      </p:sp>
    </p:spTree>
    <p:extLst>
      <p:ext uri="{BB962C8B-B14F-4D97-AF65-F5344CB8AC3E}">
        <p14:creationId xmlns:p14="http://schemas.microsoft.com/office/powerpoint/2010/main" val="20530305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Вертикальный заголовок и текст">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rot="5400000">
            <a:off x="4623594" y="2285207"/>
            <a:ext cx="5811839"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5"/>
          <p:cNvSpPr txBox="1">
            <a:spLocks noGrp="1"/>
          </p:cNvSpPr>
          <p:nvPr>
            <p:ph type="body" idx="1"/>
          </p:nvPr>
        </p:nvSpPr>
        <p:spPr>
          <a:xfrm rot="5400000">
            <a:off x="623094" y="370682"/>
            <a:ext cx="5811839"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1" name="Google Shape;31;p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2" name="Google Shape;32;p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3" name="Google Shape;33;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fld id="{00000000-1234-1234-1234-123412341234}" type="slidenum">
              <a:rPr lang="ru"/>
              <a:pPr/>
              <a:t>‹#›</a:t>
            </a:fld>
            <a:endParaRPr/>
          </a:p>
        </p:txBody>
      </p:sp>
    </p:spTree>
    <p:extLst>
      <p:ext uri="{BB962C8B-B14F-4D97-AF65-F5344CB8AC3E}">
        <p14:creationId xmlns:p14="http://schemas.microsoft.com/office/powerpoint/2010/main" val="20800871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Заголовок и вертикальный текст">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6"/>
          <p:cNvSpPr txBox="1">
            <a:spLocks noGrp="1"/>
          </p:cNvSpPr>
          <p:nvPr>
            <p:ph type="body" idx="1"/>
          </p:nvPr>
        </p:nvSpPr>
        <p:spPr>
          <a:xfrm rot="5400000">
            <a:off x="2396333"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8" name="Google Shape;38;p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39" name="Google Shape;39;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fld id="{00000000-1234-1234-1234-123412341234}" type="slidenum">
              <a:rPr lang="ru"/>
              <a:pPr/>
              <a:t>‹#›</a:t>
            </a:fld>
            <a:endParaRPr/>
          </a:p>
        </p:txBody>
      </p:sp>
    </p:spTree>
    <p:extLst>
      <p:ext uri="{BB962C8B-B14F-4D97-AF65-F5344CB8AC3E}">
        <p14:creationId xmlns:p14="http://schemas.microsoft.com/office/powerpoint/2010/main" val="2670954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Рисунок с подписью">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43" name="Google Shape;43;p7"/>
          <p:cNvSpPr txBox="1">
            <a:spLocks noGrp="1"/>
          </p:cNvSpPr>
          <p:nvPr>
            <p:ph type="body" idx="1"/>
          </p:nvPr>
        </p:nvSpPr>
        <p:spPr>
          <a:xfrm>
            <a:off x="629841" y="2057401"/>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44" name="Google Shape;44;p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5" name="Google Shape;45;p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46" name="Google Shape;46;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fld id="{00000000-1234-1234-1234-123412341234}" type="slidenum">
              <a:rPr lang="ru"/>
              <a:pPr/>
              <a:t>‹#›</a:t>
            </a:fld>
            <a:endParaRPr/>
          </a:p>
        </p:txBody>
      </p:sp>
    </p:spTree>
    <p:extLst>
      <p:ext uri="{BB962C8B-B14F-4D97-AF65-F5344CB8AC3E}">
        <p14:creationId xmlns:p14="http://schemas.microsoft.com/office/powerpoint/2010/main" val="11560869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Объект с подписью">
    <p:spTree>
      <p:nvGrpSpPr>
        <p:cNvPr id="1" name="Shape 47"/>
        <p:cNvGrpSpPr/>
        <p:nvPr/>
      </p:nvGrpSpPr>
      <p:grpSpPr>
        <a:xfrm>
          <a:off x="0" y="0"/>
          <a:ext cx="0" cy="0"/>
          <a:chOff x="0" y="0"/>
          <a:chExt cx="0" cy="0"/>
        </a:xfrm>
      </p:grpSpPr>
      <p:sp>
        <p:nvSpPr>
          <p:cNvPr id="48" name="Google Shape;48;p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8"/>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0" name="Google Shape;50;p8"/>
          <p:cNvSpPr txBox="1">
            <a:spLocks noGrp="1"/>
          </p:cNvSpPr>
          <p:nvPr>
            <p:ph type="body" idx="2"/>
          </p:nvPr>
        </p:nvSpPr>
        <p:spPr>
          <a:xfrm>
            <a:off x="629841" y="2057401"/>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1" name="Google Shape;51;p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2" name="Google Shape;52;p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3" name="Google Shape;53;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fld id="{00000000-1234-1234-1234-123412341234}" type="slidenum">
              <a:rPr lang="ru"/>
              <a:pPr/>
              <a:t>‹#›</a:t>
            </a:fld>
            <a:endParaRPr/>
          </a:p>
        </p:txBody>
      </p:sp>
    </p:spTree>
    <p:extLst>
      <p:ext uri="{BB962C8B-B14F-4D97-AF65-F5344CB8AC3E}">
        <p14:creationId xmlns:p14="http://schemas.microsoft.com/office/powerpoint/2010/main" val="1834814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1"/>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FFBC0E0-3A41-4CAB-AF74-6858860FC277}" type="datetimeFigureOut">
              <a:rPr lang="ru-RU" smtClean="0"/>
              <a:t>07.03.2021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CA481A1-DC8A-4276-AD63-A58171702556}" type="slidenum">
              <a:rPr lang="ru-RU" smtClean="0"/>
              <a:t>‹#›</a:t>
            </a:fld>
            <a:endParaRPr lang="ru-RU"/>
          </a:p>
        </p:txBody>
      </p:sp>
    </p:spTree>
    <p:extLst>
      <p:ext uri="{BB962C8B-B14F-4D97-AF65-F5344CB8AC3E}">
        <p14:creationId xmlns:p14="http://schemas.microsoft.com/office/powerpoint/2010/main" val="10154107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Пустой слайд" type="blank">
  <p:cSld name="Пустой слайд">
    <p:spTree>
      <p:nvGrpSpPr>
        <p:cNvPr id="1" name="Shape 54"/>
        <p:cNvGrpSpPr/>
        <p:nvPr/>
      </p:nvGrpSpPr>
      <p:grpSpPr>
        <a:xfrm>
          <a:off x="0" y="0"/>
          <a:ext cx="0" cy="0"/>
          <a:chOff x="0" y="0"/>
          <a:chExt cx="0" cy="0"/>
        </a:xfrm>
      </p:grpSpPr>
      <p:sp>
        <p:nvSpPr>
          <p:cNvPr id="55" name="Google Shape;55;p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6" name="Google Shape;56;p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57" name="Google Shape;57;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fld id="{00000000-1234-1234-1234-123412341234}" type="slidenum">
              <a:rPr lang="ru"/>
              <a:pPr/>
              <a:t>‹#›</a:t>
            </a:fld>
            <a:endParaRPr/>
          </a:p>
        </p:txBody>
      </p:sp>
    </p:spTree>
    <p:extLst>
      <p:ext uri="{BB962C8B-B14F-4D97-AF65-F5344CB8AC3E}">
        <p14:creationId xmlns:p14="http://schemas.microsoft.com/office/powerpoint/2010/main" val="29583911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Сравнение" type="twoTxTwoObj">
  <p:cSld name="Сравнение">
    <p:spTree>
      <p:nvGrpSpPr>
        <p:cNvPr id="1" name="Shape 58"/>
        <p:cNvGrpSpPr/>
        <p:nvPr/>
      </p:nvGrpSpPr>
      <p:grpSpPr>
        <a:xfrm>
          <a:off x="0" y="0"/>
          <a:ext cx="0" cy="0"/>
          <a:chOff x="0" y="0"/>
          <a:chExt cx="0" cy="0"/>
        </a:xfrm>
      </p:grpSpPr>
      <p:sp>
        <p:nvSpPr>
          <p:cNvPr id="59" name="Google Shape;59;p10"/>
          <p:cNvSpPr txBox="1">
            <a:spLocks noGrp="1"/>
          </p:cNvSpPr>
          <p:nvPr>
            <p:ph type="title"/>
          </p:nvPr>
        </p:nvSpPr>
        <p:spPr>
          <a:xfrm>
            <a:off x="629841" y="365127"/>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0"/>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61" name="Google Shape;61;p10"/>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2" name="Google Shape;62;p10"/>
          <p:cNvSpPr txBox="1">
            <a:spLocks noGrp="1"/>
          </p:cNvSpPr>
          <p:nvPr>
            <p:ph type="body" idx="3"/>
          </p:nvPr>
        </p:nvSpPr>
        <p:spPr>
          <a:xfrm>
            <a:off x="4629151"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63" name="Google Shape;63;p10"/>
          <p:cNvSpPr txBox="1">
            <a:spLocks noGrp="1"/>
          </p:cNvSpPr>
          <p:nvPr>
            <p:ph type="body" idx="4"/>
          </p:nvPr>
        </p:nvSpPr>
        <p:spPr>
          <a:xfrm>
            <a:off x="4629151"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4" name="Google Shape;64;p1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5" name="Google Shape;65;p1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66" name="Google Shape;66;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fld id="{00000000-1234-1234-1234-123412341234}" type="slidenum">
              <a:rPr lang="ru"/>
              <a:pPr/>
              <a:t>‹#›</a:t>
            </a:fld>
            <a:endParaRPr/>
          </a:p>
        </p:txBody>
      </p:sp>
    </p:spTree>
    <p:extLst>
      <p:ext uri="{BB962C8B-B14F-4D97-AF65-F5344CB8AC3E}">
        <p14:creationId xmlns:p14="http://schemas.microsoft.com/office/powerpoint/2010/main" val="39668213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Два объекта" type="twoObj">
  <p:cSld name="Два объекта">
    <p:spTree>
      <p:nvGrpSpPr>
        <p:cNvPr id="1" name="Shape 67"/>
        <p:cNvGrpSpPr/>
        <p:nvPr/>
      </p:nvGrpSpPr>
      <p:grpSpPr>
        <a:xfrm>
          <a:off x="0" y="0"/>
          <a:ext cx="0" cy="0"/>
          <a:chOff x="0" y="0"/>
          <a:chExt cx="0" cy="0"/>
        </a:xfrm>
      </p:grpSpPr>
      <p:sp>
        <p:nvSpPr>
          <p:cNvPr id="68" name="Google Shape;68;p11"/>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1"/>
          <p:cNvSpPr txBox="1">
            <a:spLocks noGrp="1"/>
          </p:cNvSpPr>
          <p:nvPr>
            <p:ph type="body" idx="1"/>
          </p:nvPr>
        </p:nvSpPr>
        <p:spPr>
          <a:xfrm>
            <a:off x="628650" y="1825625"/>
            <a:ext cx="3886200" cy="4351339"/>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0" name="Google Shape;70;p11"/>
          <p:cNvSpPr txBox="1">
            <a:spLocks noGrp="1"/>
          </p:cNvSpPr>
          <p:nvPr>
            <p:ph type="body" idx="2"/>
          </p:nvPr>
        </p:nvSpPr>
        <p:spPr>
          <a:xfrm>
            <a:off x="4629150" y="1825625"/>
            <a:ext cx="3886200" cy="4351339"/>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2" name="Google Shape;72;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3" name="Google Shape;73;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fld id="{00000000-1234-1234-1234-123412341234}" type="slidenum">
              <a:rPr lang="ru"/>
              <a:pPr/>
              <a:t>‹#›</a:t>
            </a:fld>
            <a:endParaRPr/>
          </a:p>
        </p:txBody>
      </p:sp>
    </p:spTree>
    <p:extLst>
      <p:ext uri="{BB962C8B-B14F-4D97-AF65-F5344CB8AC3E}">
        <p14:creationId xmlns:p14="http://schemas.microsoft.com/office/powerpoint/2010/main" val="8330264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Заголовок раздела">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a:off x="623888" y="1709740"/>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77" name="Google Shape;77;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8" name="Google Shape;78;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solidFill>
                <a:srgbClr val="000000"/>
              </a:solidFill>
            </a:endParaRPr>
          </a:p>
        </p:txBody>
      </p:sp>
      <p:sp>
        <p:nvSpPr>
          <p:cNvPr id="79" name="Google Shape;79;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fld id="{00000000-1234-1234-1234-123412341234}" type="slidenum">
              <a:rPr lang="ru"/>
              <a:pPr/>
              <a:t>‹#›</a:t>
            </a:fld>
            <a:endParaRPr/>
          </a:p>
        </p:txBody>
      </p:sp>
    </p:spTree>
    <p:extLst>
      <p:ext uri="{BB962C8B-B14F-4D97-AF65-F5344CB8AC3E}">
        <p14:creationId xmlns:p14="http://schemas.microsoft.com/office/powerpoint/2010/main" val="209776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FFBC0E0-3A41-4CAB-AF74-6858860FC277}" type="datetimeFigureOut">
              <a:rPr lang="ru-RU" smtClean="0"/>
              <a:t>07.03.2021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CA481A1-DC8A-4276-AD63-A58171702556}" type="slidenum">
              <a:rPr lang="ru-RU" smtClean="0"/>
              <a:t>‹#›</a:t>
            </a:fld>
            <a:endParaRPr lang="ru-RU"/>
          </a:p>
        </p:txBody>
      </p:sp>
    </p:spTree>
    <p:extLst>
      <p:ext uri="{BB962C8B-B14F-4D97-AF65-F5344CB8AC3E}">
        <p14:creationId xmlns:p14="http://schemas.microsoft.com/office/powerpoint/2010/main" val="2511105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FFBC0E0-3A41-4CAB-AF74-6858860FC277}" type="datetimeFigureOut">
              <a:rPr lang="ru-RU" smtClean="0"/>
              <a:t>07.03.2021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CA481A1-DC8A-4276-AD63-A58171702556}" type="slidenum">
              <a:rPr lang="ru-RU" smtClean="0"/>
              <a:t>‹#›</a:t>
            </a:fld>
            <a:endParaRPr lang="ru-RU"/>
          </a:p>
        </p:txBody>
      </p:sp>
    </p:spTree>
    <p:extLst>
      <p:ext uri="{BB962C8B-B14F-4D97-AF65-F5344CB8AC3E}">
        <p14:creationId xmlns:p14="http://schemas.microsoft.com/office/powerpoint/2010/main" val="790372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FFBC0E0-3A41-4CAB-AF74-6858860FC277}" type="datetimeFigureOut">
              <a:rPr lang="ru-RU" smtClean="0"/>
              <a:t>07.03.2021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CA481A1-DC8A-4276-AD63-A58171702556}" type="slidenum">
              <a:rPr lang="ru-RU" smtClean="0"/>
              <a:t>‹#›</a:t>
            </a:fld>
            <a:endParaRPr lang="ru-RU"/>
          </a:p>
        </p:txBody>
      </p:sp>
    </p:spTree>
    <p:extLst>
      <p:ext uri="{BB962C8B-B14F-4D97-AF65-F5344CB8AC3E}">
        <p14:creationId xmlns:p14="http://schemas.microsoft.com/office/powerpoint/2010/main" val="2363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FFBC0E0-3A41-4CAB-AF74-6858860FC277}" type="datetimeFigureOut">
              <a:rPr lang="ru-RU" smtClean="0"/>
              <a:t>07.03.2021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CA481A1-DC8A-4276-AD63-A58171702556}" type="slidenum">
              <a:rPr lang="ru-RU" smtClean="0"/>
              <a:t>‹#›</a:t>
            </a:fld>
            <a:endParaRPr lang="ru-RU"/>
          </a:p>
        </p:txBody>
      </p:sp>
    </p:spTree>
    <p:extLst>
      <p:ext uri="{BB962C8B-B14F-4D97-AF65-F5344CB8AC3E}">
        <p14:creationId xmlns:p14="http://schemas.microsoft.com/office/powerpoint/2010/main" val="2209090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49"/>
            <a:ext cx="3008313" cy="1162051"/>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FFBC0E0-3A41-4CAB-AF74-6858860FC277}" type="datetimeFigureOut">
              <a:rPr lang="ru-RU" smtClean="0"/>
              <a:t>07.03.2021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CA481A1-DC8A-4276-AD63-A58171702556}" type="slidenum">
              <a:rPr lang="ru-RU" smtClean="0"/>
              <a:t>‹#›</a:t>
            </a:fld>
            <a:endParaRPr lang="ru-RU"/>
          </a:p>
        </p:txBody>
      </p:sp>
    </p:spTree>
    <p:extLst>
      <p:ext uri="{BB962C8B-B14F-4D97-AF65-F5344CB8AC3E}">
        <p14:creationId xmlns:p14="http://schemas.microsoft.com/office/powerpoint/2010/main" val="1280848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9"/>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FFBC0E0-3A41-4CAB-AF74-6858860FC277}" type="datetimeFigureOut">
              <a:rPr lang="ru-RU" smtClean="0"/>
              <a:t>07.03.2021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CA481A1-DC8A-4276-AD63-A58171702556}" type="slidenum">
              <a:rPr lang="ru-RU" smtClean="0"/>
              <a:t>‹#›</a:t>
            </a:fld>
            <a:endParaRPr lang="ru-RU"/>
          </a:p>
        </p:txBody>
      </p:sp>
    </p:spTree>
    <p:extLst>
      <p:ext uri="{BB962C8B-B14F-4D97-AF65-F5344CB8AC3E}">
        <p14:creationId xmlns:p14="http://schemas.microsoft.com/office/powerpoint/2010/main" val="1458341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FBC0E0-3A41-4CAB-AF74-6858860FC277}" type="datetimeFigureOut">
              <a:rPr lang="ru-RU" smtClean="0"/>
              <a:t>07.03.2021</a:t>
            </a:fld>
            <a:endParaRPr lang="ru-RU"/>
          </a:p>
        </p:txBody>
      </p:sp>
      <p:sp>
        <p:nvSpPr>
          <p:cNvPr id="5" name="Нижний колонтитул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A481A1-DC8A-4276-AD63-A58171702556}" type="slidenum">
              <a:rPr lang="ru-RU" smtClean="0"/>
              <a:t>‹#›</a:t>
            </a:fld>
            <a:endParaRPr lang="ru-RU"/>
          </a:p>
        </p:txBody>
      </p:sp>
    </p:spTree>
    <p:extLst>
      <p:ext uri="{BB962C8B-B14F-4D97-AF65-F5344CB8AC3E}">
        <p14:creationId xmlns:p14="http://schemas.microsoft.com/office/powerpoint/2010/main" val="1338197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kern="0">
                <a:solidFill>
                  <a:srgbClr val="595959"/>
                </a:solidFill>
              </a:rPr>
              <a:pPr/>
              <a:t>‹#›</a:t>
            </a:fld>
            <a:endParaRPr kern="0">
              <a:solidFill>
                <a:srgbClr val="595959"/>
              </a:solidFill>
            </a:endParaRPr>
          </a:p>
        </p:txBody>
      </p:sp>
    </p:spTree>
    <p:extLst>
      <p:ext uri="{BB962C8B-B14F-4D97-AF65-F5344CB8AC3E}">
        <p14:creationId xmlns:p14="http://schemas.microsoft.com/office/powerpoint/2010/main" val="4130657652"/>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628650" y="1825626"/>
            <a:ext cx="7886700" cy="4351337"/>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kern="0">
              <a:solidFill>
                <a:srgbClr val="000000"/>
              </a:solidFill>
            </a:endParaRPr>
          </a:p>
        </p:txBody>
      </p:sp>
      <p:sp>
        <p:nvSpPr>
          <p:cNvPr id="9" name="Google Shape;9;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kern="0">
              <a:solidFill>
                <a:srgbClr val="000000"/>
              </a:solidFill>
            </a:endParaRPr>
          </a:p>
        </p:txBody>
      </p:sp>
      <p:sp>
        <p:nvSpPr>
          <p:cNvPr id="10" name="Google Shape;10;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fld id="{00000000-1234-1234-1234-123412341234}" type="slidenum">
              <a:rPr lang="ru" kern="0"/>
              <a:pPr/>
              <a:t>‹#›</a:t>
            </a:fld>
            <a:endParaRPr sz="1400" kern="0">
              <a:solidFill>
                <a:srgbClr val="000000"/>
              </a:solidFill>
            </a:endParaRPr>
          </a:p>
        </p:txBody>
      </p:sp>
    </p:spTree>
    <p:extLst>
      <p:ext uri="{BB962C8B-B14F-4D97-AF65-F5344CB8AC3E}">
        <p14:creationId xmlns:p14="http://schemas.microsoft.com/office/powerpoint/2010/main" val="3681767828"/>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en.wikipedia.org/wiki/Heatmap" TargetMode="External"/><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37"/>
          <p:cNvSpPr txBox="1">
            <a:spLocks noGrp="1"/>
          </p:cNvSpPr>
          <p:nvPr>
            <p:ph type="title"/>
          </p:nvPr>
        </p:nvSpPr>
        <p:spPr>
          <a:xfrm>
            <a:off x="311700" y="593367"/>
            <a:ext cx="8520600" cy="1433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sz="1800" dirty="0">
                <a:latin typeface="Cambria"/>
                <a:ea typeface="Cambria"/>
                <a:cs typeface="Cambria"/>
                <a:sym typeface="Cambria"/>
              </a:rPr>
              <a:t>Al-</a:t>
            </a:r>
            <a:r>
              <a:rPr lang="en-GB" sz="1800" dirty="0" err="1">
                <a:latin typeface="Cambria"/>
                <a:ea typeface="Cambria"/>
                <a:cs typeface="Cambria"/>
                <a:sym typeface="Cambria"/>
              </a:rPr>
              <a:t>Farabi</a:t>
            </a:r>
            <a:r>
              <a:rPr lang="en-GB" sz="1800" dirty="0">
                <a:latin typeface="Cambria"/>
                <a:ea typeface="Cambria"/>
                <a:cs typeface="Cambria"/>
                <a:sym typeface="Cambria"/>
              </a:rPr>
              <a:t> Kazakh National University</a:t>
            </a:r>
            <a:endParaRPr sz="1800" dirty="0">
              <a:latin typeface="Cambria"/>
              <a:ea typeface="Cambria"/>
              <a:cs typeface="Cambria"/>
              <a:sym typeface="Cambria"/>
            </a:endParaRPr>
          </a:p>
          <a:p>
            <a:pPr marL="0" lvl="0" indent="0" algn="ctr" rtl="0">
              <a:lnSpc>
                <a:spcPct val="100000"/>
              </a:lnSpc>
              <a:spcBef>
                <a:spcPts val="0"/>
              </a:spcBef>
              <a:spcAft>
                <a:spcPts val="0"/>
              </a:spcAft>
              <a:buSzPts val="2800"/>
              <a:buNone/>
            </a:pPr>
            <a:r>
              <a:rPr lang="en-GB" sz="1800" dirty="0">
                <a:latin typeface="Cambria"/>
                <a:ea typeface="Cambria"/>
                <a:cs typeface="Cambria"/>
                <a:sym typeface="Cambria"/>
              </a:rPr>
              <a:t>Higher School of </a:t>
            </a:r>
            <a:r>
              <a:rPr lang="en-GB" sz="1800" dirty="0" smtClean="0">
                <a:latin typeface="Cambria"/>
                <a:ea typeface="Cambria"/>
                <a:cs typeface="Cambria"/>
                <a:sym typeface="Cambria"/>
              </a:rPr>
              <a:t>Medicine</a:t>
            </a:r>
            <a:br>
              <a:rPr lang="en-GB" sz="1800" dirty="0" smtClean="0">
                <a:latin typeface="Cambria"/>
                <a:ea typeface="Cambria"/>
                <a:cs typeface="Cambria"/>
                <a:sym typeface="Cambria"/>
              </a:rPr>
            </a:br>
            <a:r>
              <a:rPr lang="en-GB" sz="1800" dirty="0" smtClean="0">
                <a:latin typeface="Cambria"/>
                <a:ea typeface="Cambria"/>
                <a:cs typeface="Cambria"/>
                <a:sym typeface="Cambria"/>
              </a:rPr>
              <a:t>Department of Fundamental Medicine</a:t>
            </a:r>
            <a:endParaRPr sz="1800" dirty="0">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solidFill>
                <a:srgbClr val="000000"/>
              </a:solidFill>
              <a:latin typeface="Cambria"/>
              <a:ea typeface="Cambria"/>
              <a:cs typeface="Cambria"/>
              <a:sym typeface="Cambria"/>
            </a:endParaRPr>
          </a:p>
        </p:txBody>
      </p:sp>
      <p:sp>
        <p:nvSpPr>
          <p:cNvPr id="145" name="Google Shape;145;p37"/>
          <p:cNvSpPr txBox="1">
            <a:spLocks noGrp="1"/>
          </p:cNvSpPr>
          <p:nvPr>
            <p:ph type="body" idx="1"/>
          </p:nvPr>
        </p:nvSpPr>
        <p:spPr>
          <a:xfrm>
            <a:off x="311700" y="3060633"/>
            <a:ext cx="8520600" cy="1433600"/>
          </a:xfrm>
          <a:prstGeom prst="rect">
            <a:avLst/>
          </a:prstGeom>
          <a:noFill/>
          <a:ln>
            <a:noFill/>
          </a:ln>
        </p:spPr>
        <p:txBody>
          <a:bodyPr spcFirstLastPara="1" wrap="square" lIns="91425" tIns="91425" rIns="91425" bIns="91425" anchor="t" anchorCtr="0">
            <a:noAutofit/>
          </a:bodyPr>
          <a:lstStyle/>
          <a:p>
            <a:pPr marL="0" lvl="0" indent="0" algn="ctr">
              <a:spcAft>
                <a:spcPts val="1600"/>
              </a:spcAft>
              <a:buNone/>
            </a:pPr>
            <a:r>
              <a:rPr lang="en-US" sz="2800" b="1" dirty="0" err="1">
                <a:solidFill>
                  <a:prstClr val="black"/>
                </a:solidFill>
                <a:latin typeface="Times New Roman" pitchFamily="18" charset="0"/>
                <a:cs typeface="Times New Roman" pitchFamily="18" charset="0"/>
              </a:rPr>
              <a:t>Transcriptomics</a:t>
            </a:r>
            <a:r>
              <a:rPr lang="en-US" sz="2800" b="1" dirty="0">
                <a:solidFill>
                  <a:prstClr val="black"/>
                </a:solidFill>
                <a:latin typeface="Times New Roman" pitchFamily="18" charset="0"/>
                <a:cs typeface="Times New Roman" pitchFamily="18" charset="0"/>
              </a:rPr>
              <a:t>. Methods of </a:t>
            </a:r>
            <a:r>
              <a:rPr lang="en-US" sz="2800" b="1" dirty="0" err="1">
                <a:solidFill>
                  <a:prstClr val="black"/>
                </a:solidFill>
                <a:latin typeface="Times New Roman" pitchFamily="18" charset="0"/>
                <a:cs typeface="Times New Roman" pitchFamily="18" charset="0"/>
              </a:rPr>
              <a:t>transcriptome</a:t>
            </a:r>
            <a:r>
              <a:rPr lang="en-US" sz="2800" b="1" dirty="0">
                <a:solidFill>
                  <a:prstClr val="black"/>
                </a:solidFill>
                <a:latin typeface="Times New Roman" pitchFamily="18" charset="0"/>
                <a:cs typeface="Times New Roman" pitchFamily="18" charset="0"/>
              </a:rPr>
              <a:t> </a:t>
            </a:r>
            <a:r>
              <a:rPr lang="en-US" sz="2800" b="1" dirty="0" smtClean="0">
                <a:solidFill>
                  <a:prstClr val="black"/>
                </a:solidFill>
                <a:latin typeface="Times New Roman" pitchFamily="18" charset="0"/>
                <a:cs typeface="Times New Roman" pitchFamily="18" charset="0"/>
              </a:rPr>
              <a:t>investigation</a:t>
            </a:r>
            <a:r>
              <a:rPr lang="en-US" sz="2800" b="1" dirty="0" smtClean="0">
                <a:solidFill>
                  <a:srgbClr val="000000"/>
                </a:solidFill>
                <a:latin typeface="Times New Roman" pitchFamily="18" charset="0"/>
                <a:ea typeface="Times New Roman"/>
                <a:cs typeface="Times New Roman" pitchFamily="18" charset="0"/>
              </a:rPr>
              <a:t>.</a:t>
            </a:r>
            <a:endParaRPr sz="2800" b="1" dirty="0">
              <a:solidFill>
                <a:srgbClr val="000000"/>
              </a:solidFill>
              <a:latin typeface="Times New Roman" pitchFamily="18" charset="0"/>
              <a:ea typeface="Cambria"/>
              <a:cs typeface="Times New Roman" pitchFamily="18" charset="0"/>
              <a:sym typeface="Cambria"/>
            </a:endParaRPr>
          </a:p>
        </p:txBody>
      </p:sp>
      <p:sp>
        <p:nvSpPr>
          <p:cNvPr id="2" name="TextBox 1"/>
          <p:cNvSpPr txBox="1"/>
          <p:nvPr/>
        </p:nvSpPr>
        <p:spPr>
          <a:xfrm>
            <a:off x="1763689" y="4537624"/>
            <a:ext cx="5760640" cy="369332"/>
          </a:xfrm>
          <a:prstGeom prst="rect">
            <a:avLst/>
          </a:prstGeom>
          <a:noFill/>
        </p:spPr>
        <p:txBody>
          <a:bodyPr wrap="square" rtlCol="0">
            <a:spAutoFit/>
          </a:bodyPr>
          <a:lstStyle/>
          <a:p>
            <a:pPr>
              <a:buClr>
                <a:srgbClr val="000000"/>
              </a:buClr>
              <a:buFont typeface="Arial"/>
              <a:buNone/>
            </a:pPr>
            <a:r>
              <a:rPr lang="en-US" b="1" kern="0" dirty="0" smtClean="0">
                <a:solidFill>
                  <a:srgbClr val="000000"/>
                </a:solidFill>
                <a:latin typeface="Times New Roman" pitchFamily="18" charset="0"/>
                <a:cs typeface="Times New Roman" pitchFamily="18" charset="0"/>
                <a:sym typeface="Arial"/>
              </a:rPr>
              <a:t>Lecturer and creator: PhD </a:t>
            </a:r>
            <a:r>
              <a:rPr lang="en-US" b="1" kern="0" dirty="0" err="1" smtClean="0">
                <a:solidFill>
                  <a:srgbClr val="000000"/>
                </a:solidFill>
                <a:latin typeface="Times New Roman" pitchFamily="18" charset="0"/>
                <a:cs typeface="Times New Roman" pitchFamily="18" charset="0"/>
                <a:sym typeface="Arial"/>
              </a:rPr>
              <a:t>Pinsky</a:t>
            </a:r>
            <a:r>
              <a:rPr lang="en-US" b="1" kern="0" dirty="0" smtClean="0">
                <a:solidFill>
                  <a:srgbClr val="000000"/>
                </a:solidFill>
                <a:latin typeface="Times New Roman" pitchFamily="18" charset="0"/>
                <a:cs typeface="Times New Roman" pitchFamily="18" charset="0"/>
                <a:sym typeface="Arial"/>
              </a:rPr>
              <a:t> </a:t>
            </a:r>
            <a:r>
              <a:rPr lang="en-US" b="1" kern="0" dirty="0" err="1" smtClean="0">
                <a:solidFill>
                  <a:srgbClr val="000000"/>
                </a:solidFill>
                <a:latin typeface="Times New Roman" pitchFamily="18" charset="0"/>
                <a:cs typeface="Times New Roman" pitchFamily="18" charset="0"/>
                <a:sym typeface="Arial"/>
              </a:rPr>
              <a:t>Ilya</a:t>
            </a:r>
            <a:r>
              <a:rPr lang="en-US" b="1" kern="0" dirty="0" smtClean="0">
                <a:solidFill>
                  <a:srgbClr val="000000"/>
                </a:solidFill>
                <a:latin typeface="Times New Roman" pitchFamily="18" charset="0"/>
                <a:cs typeface="Times New Roman" pitchFamily="18" charset="0"/>
                <a:sym typeface="Arial"/>
              </a:rPr>
              <a:t> </a:t>
            </a:r>
            <a:r>
              <a:rPr lang="en-US" b="1" kern="0" dirty="0" err="1" smtClean="0">
                <a:solidFill>
                  <a:srgbClr val="000000"/>
                </a:solidFill>
                <a:latin typeface="Times New Roman" pitchFamily="18" charset="0"/>
                <a:cs typeface="Times New Roman" pitchFamily="18" charset="0"/>
                <a:sym typeface="Arial"/>
              </a:rPr>
              <a:t>Vladimirovich</a:t>
            </a:r>
            <a:endParaRPr lang="ru-RU" b="1" kern="0" dirty="0">
              <a:solidFill>
                <a:srgbClr val="000000"/>
              </a:solidFill>
              <a:latin typeface="Times New Roman" pitchFamily="18" charset="0"/>
              <a:cs typeface="Times New Roman" pitchFamily="18" charset="0"/>
              <a:sym typeface="Arial"/>
            </a:endParaRPr>
          </a:p>
        </p:txBody>
      </p:sp>
    </p:spTree>
    <p:extLst>
      <p:ext uri="{BB962C8B-B14F-4D97-AF65-F5344CB8AC3E}">
        <p14:creationId xmlns:p14="http://schemas.microsoft.com/office/powerpoint/2010/main" val="5233083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764703"/>
            <a:ext cx="7927433" cy="4607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11560" y="5589240"/>
            <a:ext cx="8136904" cy="1200329"/>
          </a:xfrm>
          <a:prstGeom prst="rect">
            <a:avLst/>
          </a:prstGeom>
          <a:noFill/>
        </p:spPr>
        <p:txBody>
          <a:bodyPr wrap="square" rtlCol="0">
            <a:spAutoFit/>
          </a:bodyPr>
          <a:lstStyle/>
          <a:p>
            <a:pPr algn="just"/>
            <a:r>
              <a:rPr lang="en-US" dirty="0" smtClean="0"/>
              <a:t>Griffith M, Walker JR, Spies NC, </a:t>
            </a:r>
            <a:r>
              <a:rPr lang="en-US" dirty="0" err="1" smtClean="0"/>
              <a:t>Ainscough</a:t>
            </a:r>
            <a:r>
              <a:rPr lang="en-US" dirty="0" smtClean="0"/>
              <a:t> BJ, Griffith OL (August 2015). "Informatics for RNA Sequencing: A Web Resource for Analysis on the Cloud". PLOS Computational Biology. 11 (8): e1004393. Bibcode:2015PLSCB..11E4393G. doi:10.1371/journal.pcbi.1004393. PMC 4527835. PMID 26248053.</a:t>
            </a:r>
            <a:endParaRPr lang="ru-RU" dirty="0"/>
          </a:p>
        </p:txBody>
      </p:sp>
    </p:spTree>
    <p:extLst>
      <p:ext uri="{BB962C8B-B14F-4D97-AF65-F5344CB8AC3E}">
        <p14:creationId xmlns:p14="http://schemas.microsoft.com/office/powerpoint/2010/main" val="1685569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116632"/>
            <a:ext cx="3708656" cy="6223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Текст 2"/>
          <p:cNvSpPr>
            <a:spLocks noGrp="1"/>
          </p:cNvSpPr>
          <p:nvPr>
            <p:ph type="body" sz="half" idx="4294967295"/>
          </p:nvPr>
        </p:nvSpPr>
        <p:spPr>
          <a:xfrm>
            <a:off x="179512" y="2708920"/>
            <a:ext cx="3816424" cy="1368152"/>
          </a:xfrm>
        </p:spPr>
        <p:txBody>
          <a:bodyPr>
            <a:normAutofit fontScale="70000" lnSpcReduction="20000"/>
          </a:bodyPr>
          <a:lstStyle/>
          <a:p>
            <a:pPr marL="0" indent="0">
              <a:buNone/>
            </a:pPr>
            <a:r>
              <a:rPr lang="en-US" sz="2300" b="1" dirty="0">
                <a:latin typeface="Times New Roman" pitchFamily="18" charset="0"/>
                <a:cs typeface="Times New Roman" pitchFamily="18" charset="0"/>
              </a:rPr>
              <a:t>Alternative RNA splicing event types.</a:t>
            </a:r>
            <a:r>
              <a:rPr lang="en-US" sz="2300" dirty="0">
                <a:latin typeface="Times New Roman" pitchFamily="18" charset="0"/>
                <a:cs typeface="Times New Roman" pitchFamily="18" charset="0"/>
              </a:rPr>
              <a:t> Exons are represented as blue and yellow blocks, introns as lines in between</a:t>
            </a:r>
            <a:r>
              <a:rPr lang="en-US" sz="2300" dirty="0" smtClean="0">
                <a:latin typeface="Times New Roman" pitchFamily="18" charset="0"/>
                <a:cs typeface="Times New Roman" pitchFamily="18" charset="0"/>
              </a:rPr>
              <a:t>.</a:t>
            </a:r>
          </a:p>
          <a:p>
            <a:pPr marL="0" indent="0">
              <a:buNone/>
            </a:pPr>
            <a:r>
              <a:rPr lang="en-US" sz="2300" dirty="0" smtClean="0">
                <a:latin typeface="Times New Roman" pitchFamily="18" charset="0"/>
                <a:cs typeface="Times New Roman" pitchFamily="18" charset="0"/>
              </a:rPr>
              <a:t>https://en.wikipedia.org/wiki/RNA-Seq#/media/File:Alt_splicing_bestiary2.jpg</a:t>
            </a: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1996401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808218"/>
            <a:ext cx="5688632" cy="456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043608" y="5661248"/>
            <a:ext cx="6624736" cy="369332"/>
          </a:xfrm>
          <a:prstGeom prst="rect">
            <a:avLst/>
          </a:prstGeom>
          <a:noFill/>
        </p:spPr>
        <p:txBody>
          <a:bodyPr wrap="square" rtlCol="0">
            <a:spAutoFit/>
          </a:bodyPr>
          <a:lstStyle/>
          <a:p>
            <a:r>
              <a:rPr lang="en-US" dirty="0" smtClean="0"/>
              <a:t>https://en.wikipedia.org/wiki/RNA-Seq#cite_note-ReferenceA-8</a:t>
            </a:r>
            <a:endParaRPr lang="ru-RU" dirty="0"/>
          </a:p>
        </p:txBody>
      </p:sp>
    </p:spTree>
    <p:extLst>
      <p:ext uri="{BB962C8B-B14F-4D97-AF65-F5344CB8AC3E}">
        <p14:creationId xmlns:p14="http://schemas.microsoft.com/office/powerpoint/2010/main" val="30375339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9"/>
            <a:ext cx="8229600" cy="562073"/>
          </a:xfrm>
        </p:spPr>
        <p:txBody>
          <a:bodyPr>
            <a:normAutofit/>
          </a:bodyPr>
          <a:lstStyle/>
          <a:p>
            <a:r>
              <a:rPr lang="en-US" sz="2800" b="1" dirty="0" smtClean="0">
                <a:latin typeface="Times New Roman" pitchFamily="18" charset="0"/>
                <a:cs typeface="Times New Roman" pitchFamily="18" charset="0"/>
              </a:rPr>
              <a:t>DNA Microarrays</a:t>
            </a:r>
            <a:endParaRPr lang="ru-RU" sz="2800" b="1" dirty="0">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9" y="980728"/>
            <a:ext cx="5461538"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971600" y="6165304"/>
            <a:ext cx="7056784" cy="584775"/>
          </a:xfrm>
          <a:prstGeom prst="rect">
            <a:avLst/>
          </a:prstGeom>
          <a:noFill/>
        </p:spPr>
        <p:txBody>
          <a:bodyPr wrap="square" rtlCol="0">
            <a:spAutoFit/>
          </a:bodyPr>
          <a:lstStyle/>
          <a:p>
            <a:r>
              <a:rPr lang="en-US" sz="1600" dirty="0" smtClean="0"/>
              <a:t>https://en.wikipedia.org/wiki/Transcriptomics_technologies#/media/File:Summary_of_RNA_Microarray.svg</a:t>
            </a:r>
            <a:endParaRPr lang="ru-RU" sz="1600" dirty="0"/>
          </a:p>
        </p:txBody>
      </p:sp>
    </p:spTree>
    <p:extLst>
      <p:ext uri="{BB962C8B-B14F-4D97-AF65-F5344CB8AC3E}">
        <p14:creationId xmlns:p14="http://schemas.microsoft.com/office/powerpoint/2010/main" val="13923815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https://upload.wikimedia.org/wikipedia/commons/thumb/d/dd/Microarray_and_sequencing_flow_cell.svg/300px-Microarray_and_sequencing_flow_cell.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545264"/>
            <a:ext cx="6182699" cy="28803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99592" y="3933056"/>
            <a:ext cx="7632848" cy="2308324"/>
          </a:xfrm>
          <a:prstGeom prst="rect">
            <a:avLst/>
          </a:prstGeom>
          <a:noFill/>
        </p:spPr>
        <p:txBody>
          <a:bodyPr wrap="square" rtlCol="0">
            <a:spAutoFit/>
          </a:bodyPr>
          <a:lstStyle/>
          <a:p>
            <a:pPr algn="just"/>
            <a:r>
              <a:rPr lang="en-US" b="0" i="1" dirty="0" smtClean="0">
                <a:solidFill>
                  <a:srgbClr val="202122"/>
                </a:solidFill>
                <a:effectLst/>
                <a:latin typeface="Arial"/>
              </a:rPr>
              <a:t>Microarray and sequencing flow cell</a:t>
            </a:r>
            <a:r>
              <a:rPr lang="en-US" b="0" i="0" dirty="0" smtClean="0">
                <a:solidFill>
                  <a:srgbClr val="202122"/>
                </a:solidFill>
                <a:effectLst/>
                <a:latin typeface="Arial"/>
              </a:rPr>
              <a:t>. Microarrays and RNA-</a:t>
            </a:r>
            <a:r>
              <a:rPr lang="en-US" b="0" i="0" dirty="0" err="1" smtClean="0">
                <a:solidFill>
                  <a:srgbClr val="202122"/>
                </a:solidFill>
                <a:effectLst/>
                <a:latin typeface="Arial"/>
              </a:rPr>
              <a:t>seq</a:t>
            </a:r>
            <a:r>
              <a:rPr lang="en-US" b="0" i="0" dirty="0" smtClean="0">
                <a:solidFill>
                  <a:srgbClr val="202122"/>
                </a:solidFill>
                <a:effectLst/>
                <a:latin typeface="Arial"/>
              </a:rPr>
              <a:t> rely on image analysis in different ways. In a microarray chip, each spot on a chip is a defined oligonucleotide probe, and fluorescence intensity directly detects the abundance of a specific sequence (</a:t>
            </a:r>
            <a:r>
              <a:rPr lang="en-US" b="0" i="0" dirty="0" err="1" smtClean="0">
                <a:solidFill>
                  <a:srgbClr val="202122"/>
                </a:solidFill>
                <a:effectLst/>
                <a:latin typeface="Arial"/>
              </a:rPr>
              <a:t>Affymetrix</a:t>
            </a:r>
            <a:r>
              <a:rPr lang="en-US" b="0" i="0" dirty="0" smtClean="0">
                <a:solidFill>
                  <a:srgbClr val="202122"/>
                </a:solidFill>
                <a:effectLst/>
                <a:latin typeface="Arial"/>
              </a:rPr>
              <a:t>). In a high-throughput sequencing flow cell, spots are sequenced one nucleotide at a time, with the </a:t>
            </a:r>
            <a:r>
              <a:rPr lang="en-US" b="0" i="0" dirty="0" err="1" smtClean="0">
                <a:solidFill>
                  <a:srgbClr val="202122"/>
                </a:solidFill>
                <a:effectLst/>
                <a:latin typeface="Arial"/>
              </a:rPr>
              <a:t>colour</a:t>
            </a:r>
            <a:r>
              <a:rPr lang="en-US" b="0" i="0" dirty="0" smtClean="0">
                <a:solidFill>
                  <a:srgbClr val="202122"/>
                </a:solidFill>
                <a:effectLst/>
                <a:latin typeface="Arial"/>
              </a:rPr>
              <a:t> at each round indicating the next nucleotide in the sequence (</a:t>
            </a:r>
            <a:r>
              <a:rPr lang="en-US" b="0" i="0" dirty="0" err="1" smtClean="0">
                <a:solidFill>
                  <a:srgbClr val="202122"/>
                </a:solidFill>
                <a:effectLst/>
                <a:latin typeface="Arial"/>
              </a:rPr>
              <a:t>Illumina</a:t>
            </a:r>
            <a:r>
              <a:rPr lang="en-US" b="0" i="0" dirty="0" smtClean="0">
                <a:solidFill>
                  <a:srgbClr val="202122"/>
                </a:solidFill>
                <a:effectLst/>
                <a:latin typeface="Arial"/>
              </a:rPr>
              <a:t> </a:t>
            </a:r>
            <a:r>
              <a:rPr lang="en-US" b="0" i="0" dirty="0" err="1" smtClean="0">
                <a:solidFill>
                  <a:srgbClr val="202122"/>
                </a:solidFill>
                <a:effectLst/>
                <a:latin typeface="Arial"/>
              </a:rPr>
              <a:t>Hiseq</a:t>
            </a:r>
            <a:r>
              <a:rPr lang="en-US" b="0" i="0" dirty="0" smtClean="0">
                <a:solidFill>
                  <a:srgbClr val="202122"/>
                </a:solidFill>
                <a:effectLst/>
                <a:latin typeface="Arial"/>
              </a:rPr>
              <a:t>). Other variations of these techniques use more or fewer </a:t>
            </a:r>
            <a:r>
              <a:rPr lang="en-US" b="0" i="0" dirty="0" err="1" smtClean="0">
                <a:solidFill>
                  <a:srgbClr val="202122"/>
                </a:solidFill>
                <a:effectLst/>
                <a:latin typeface="Arial"/>
              </a:rPr>
              <a:t>colour</a:t>
            </a:r>
            <a:r>
              <a:rPr lang="en-US" b="0" i="0" dirty="0" smtClean="0">
                <a:solidFill>
                  <a:srgbClr val="202122"/>
                </a:solidFill>
                <a:effectLst/>
                <a:latin typeface="Arial"/>
              </a:rPr>
              <a:t> channels. [2], [3]</a:t>
            </a:r>
            <a:endParaRPr lang="ru-RU" dirty="0"/>
          </a:p>
        </p:txBody>
      </p:sp>
    </p:spTree>
    <p:extLst>
      <p:ext uri="{BB962C8B-B14F-4D97-AF65-F5344CB8AC3E}">
        <p14:creationId xmlns:p14="http://schemas.microsoft.com/office/powerpoint/2010/main" val="36265180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9"/>
            <a:ext cx="8229600" cy="562073"/>
          </a:xfrm>
        </p:spPr>
        <p:txBody>
          <a:bodyPr>
            <a:normAutofit fontScale="90000"/>
          </a:bodyPr>
          <a:lstStyle/>
          <a:p>
            <a:r>
              <a:rPr lang="en-US" sz="2800" b="1" dirty="0" smtClean="0">
                <a:latin typeface="Times New Roman" pitchFamily="18" charset="0"/>
                <a:cs typeface="Times New Roman" pitchFamily="18" charset="0"/>
              </a:rPr>
              <a:t>Serial and cap analysis of gene expression (SAGE/CAGE)</a:t>
            </a:r>
            <a:endParaRPr lang="ru-RU" sz="2800" b="1" dirty="0">
              <a:latin typeface="Times New Roman" pitchFamily="18" charset="0"/>
              <a:cs typeface="Times New Roman" pitchFamily="18" charset="0"/>
            </a:endParaRPr>
          </a:p>
        </p:txBody>
      </p:sp>
      <p:pic>
        <p:nvPicPr>
          <p:cNvPr id="11266" name="Picture 2" descr="https://upload.wikimedia.org/wikipedia/commons/thumb/7/75/Summary_of_SAGE.svg/500px-Summary_of_SAGE.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908720"/>
            <a:ext cx="6336704" cy="482453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14992" y="5949280"/>
            <a:ext cx="7920880" cy="800219"/>
          </a:xfrm>
          <a:prstGeom prst="rect">
            <a:avLst/>
          </a:prstGeom>
          <a:noFill/>
        </p:spPr>
        <p:txBody>
          <a:bodyPr wrap="square" rtlCol="0">
            <a:spAutoFit/>
          </a:bodyPr>
          <a:lstStyle/>
          <a:p>
            <a:pPr algn="just"/>
            <a:r>
              <a:rPr lang="en-US" dirty="0" smtClean="0"/>
              <a:t> </a:t>
            </a:r>
            <a:r>
              <a:rPr lang="en-US" sz="1400" dirty="0" smtClean="0">
                <a:latin typeface="Times New Roman" pitchFamily="18" charset="0"/>
                <a:cs typeface="Times New Roman" pitchFamily="18" charset="0"/>
              </a:rPr>
              <a:t>Lowe R, Shirley N, </a:t>
            </a:r>
            <a:r>
              <a:rPr lang="en-US" sz="1400" dirty="0" err="1" smtClean="0">
                <a:latin typeface="Times New Roman" pitchFamily="18" charset="0"/>
                <a:cs typeface="Times New Roman" pitchFamily="18" charset="0"/>
              </a:rPr>
              <a:t>Bleackley</a:t>
            </a:r>
            <a:r>
              <a:rPr lang="en-US" sz="1400" dirty="0" smtClean="0">
                <a:latin typeface="Times New Roman" pitchFamily="18" charset="0"/>
                <a:cs typeface="Times New Roman" pitchFamily="18" charset="0"/>
              </a:rPr>
              <a:t> M, Dolan S, </a:t>
            </a:r>
            <a:r>
              <a:rPr lang="en-US" sz="1400" dirty="0" err="1" smtClean="0">
                <a:latin typeface="Times New Roman" pitchFamily="18" charset="0"/>
                <a:cs typeface="Times New Roman" pitchFamily="18" charset="0"/>
              </a:rPr>
              <a:t>Shafee</a:t>
            </a:r>
            <a:r>
              <a:rPr lang="en-US" sz="1400" dirty="0" smtClean="0">
                <a:latin typeface="Times New Roman" pitchFamily="18" charset="0"/>
                <a:cs typeface="Times New Roman" pitchFamily="18" charset="0"/>
              </a:rPr>
              <a:t> T (May 2017). "</a:t>
            </a:r>
            <a:r>
              <a:rPr lang="en-US" sz="1400" dirty="0" err="1" smtClean="0">
                <a:latin typeface="Times New Roman" pitchFamily="18" charset="0"/>
                <a:cs typeface="Times New Roman" pitchFamily="18" charset="0"/>
              </a:rPr>
              <a:t>Transcriptomics</a:t>
            </a:r>
            <a:r>
              <a:rPr lang="en-US" sz="1400" dirty="0" smtClean="0">
                <a:latin typeface="Times New Roman" pitchFamily="18" charset="0"/>
                <a:cs typeface="Times New Roman" pitchFamily="18" charset="0"/>
              </a:rPr>
              <a:t> technologies". PLOS Computational Biology. 13 (5): e1005457. Bibcode:2017PLSCB..13E5457L. doi:10.1371/journal.pcbi.1005457. PMC 5436640. PMID 28545146.</a:t>
            </a:r>
            <a:endParaRPr lang="ru-RU" sz="1400" dirty="0">
              <a:latin typeface="Times New Roman" pitchFamily="18" charset="0"/>
              <a:cs typeface="Times New Roman" pitchFamily="18" charset="0"/>
            </a:endParaRPr>
          </a:p>
        </p:txBody>
      </p:sp>
    </p:spTree>
    <p:extLst>
      <p:ext uri="{BB962C8B-B14F-4D97-AF65-F5344CB8AC3E}">
        <p14:creationId xmlns:p14="http://schemas.microsoft.com/office/powerpoint/2010/main" val="13363244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9"/>
            <a:ext cx="8229600" cy="490065"/>
          </a:xfrm>
        </p:spPr>
        <p:txBody>
          <a:bodyPr>
            <a:normAutofit fontScale="90000"/>
          </a:bodyPr>
          <a:lstStyle/>
          <a:p>
            <a:r>
              <a:rPr lang="en-US" sz="2800" b="1" dirty="0" smtClean="0">
                <a:latin typeface="Times New Roman" pitchFamily="18" charset="0"/>
                <a:cs typeface="Times New Roman" pitchFamily="18" charset="0"/>
              </a:rPr>
              <a:t>Gene expression profiling</a:t>
            </a:r>
            <a:endParaRPr lang="ru-RU" sz="2800" b="1" dirty="0">
              <a:latin typeface="Times New Roman" pitchFamily="18" charset="0"/>
              <a:cs typeface="Times New Roman" pitchFamily="18" charset="0"/>
            </a:endParaRPr>
          </a:p>
        </p:txBody>
      </p:sp>
      <p:sp>
        <p:nvSpPr>
          <p:cNvPr id="3" name="TextBox 2"/>
          <p:cNvSpPr txBox="1"/>
          <p:nvPr/>
        </p:nvSpPr>
        <p:spPr>
          <a:xfrm>
            <a:off x="683568" y="6093296"/>
            <a:ext cx="8208912" cy="584775"/>
          </a:xfrm>
          <a:prstGeom prst="rect">
            <a:avLst/>
          </a:prstGeom>
          <a:noFill/>
        </p:spPr>
        <p:txBody>
          <a:bodyPr wrap="square" rtlCol="0">
            <a:spAutoFit/>
          </a:bodyPr>
          <a:lstStyle/>
          <a:p>
            <a:r>
              <a:rPr lang="en-US" sz="1600" dirty="0" smtClean="0">
                <a:latin typeface="Times New Roman" pitchFamily="18" charset="0"/>
                <a:cs typeface="Times New Roman" pitchFamily="18" charset="0"/>
              </a:rPr>
              <a:t>https://en.wikipedia.org/wiki/Transcriptomics_technologies#/media/File:Transcriptomes_heatmap_example.svg</a:t>
            </a:r>
            <a:endParaRPr lang="ru-RU" sz="1600" dirty="0">
              <a:latin typeface="Times New Roman" pitchFamily="18" charset="0"/>
              <a:cs typeface="Times New Roman" pitchFamily="18" charset="0"/>
            </a:endParaRP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908720"/>
            <a:ext cx="3888432"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83568" y="1124744"/>
            <a:ext cx="3816424" cy="4801314"/>
          </a:xfrm>
          <a:prstGeom prst="rect">
            <a:avLst/>
          </a:prstGeom>
          <a:noFill/>
          <a:ln>
            <a:solidFill>
              <a:schemeClr val="tx1"/>
            </a:solidFill>
          </a:ln>
        </p:spPr>
        <p:txBody>
          <a:bodyPr wrap="square" rtlCol="0">
            <a:spAutoFit/>
          </a:bodyPr>
          <a:lstStyle/>
          <a:p>
            <a:pPr algn="just"/>
            <a:r>
              <a:rPr lang="en-US" i="1" dirty="0" err="1">
                <a:hlinkClick r:id="rId3" tooltip="Heatmap"/>
              </a:rPr>
              <a:t>Heatmap</a:t>
            </a:r>
            <a:r>
              <a:rPr lang="en-US" i="1" dirty="0"/>
              <a:t> identification of gene co-expression patterns across different samples.</a:t>
            </a:r>
            <a:r>
              <a:rPr lang="en-US" dirty="0"/>
              <a:t> Each column contains the measurements for gene expression change for a single sample. Relative gene expression is indicated by </a:t>
            </a:r>
            <a:r>
              <a:rPr lang="en-US" dirty="0" err="1"/>
              <a:t>colour</a:t>
            </a:r>
            <a:r>
              <a:rPr lang="en-US" dirty="0"/>
              <a:t>: high-expression (red), median-expression (white) and low-expression (blue). Genes and samples with similar expression profiles can be automatically grouped (left and top trees). Samples may be different individuals, tissues, environments or health conditions. In this example, expression of gene set 1 is high and expression of gene set 2 is low in samples 1, 2, and 3</a:t>
            </a:r>
            <a:r>
              <a:rPr lang="en-US" dirty="0" smtClean="0"/>
              <a:t>. [3], [4]</a:t>
            </a:r>
            <a:endParaRPr lang="ru-RU" dirty="0"/>
          </a:p>
        </p:txBody>
      </p:sp>
    </p:spTree>
    <p:extLst>
      <p:ext uri="{BB962C8B-B14F-4D97-AF65-F5344CB8AC3E}">
        <p14:creationId xmlns:p14="http://schemas.microsoft.com/office/powerpoint/2010/main" val="40894842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References</a:t>
            </a:r>
            <a:endParaRPr lang="ru-RU" dirty="0"/>
          </a:p>
        </p:txBody>
      </p:sp>
      <p:sp>
        <p:nvSpPr>
          <p:cNvPr id="3" name="Объект 2"/>
          <p:cNvSpPr>
            <a:spLocks noGrp="1"/>
          </p:cNvSpPr>
          <p:nvPr>
            <p:ph idx="1"/>
          </p:nvPr>
        </p:nvSpPr>
        <p:spPr/>
        <p:txBody>
          <a:bodyPr>
            <a:normAutofit fontScale="62500" lnSpcReduction="20000"/>
          </a:bodyPr>
          <a:lstStyle/>
          <a:p>
            <a:pPr marL="514350" indent="-514350" algn="just">
              <a:buFont typeface="+mj-lt"/>
              <a:buAutoNum type="arabicPeriod"/>
            </a:pP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Transcriptomics</a:t>
            </a:r>
            <a:r>
              <a:rPr lang="en-US" dirty="0" smtClean="0">
                <a:latin typeface="Times New Roman" pitchFamily="18" charset="0"/>
                <a:cs typeface="Times New Roman" pitchFamily="18" charset="0"/>
              </a:rPr>
              <a:t> technologies". PLOS Computational Biology. 13 (5): e1005457. 18 May 2017. doi:10.1371/JOURNAL.PCBI.1005457. ISSN 1553-734X. PMC 5436640. PMID 28545146. S2CID 3714586. </a:t>
            </a:r>
            <a:r>
              <a:rPr lang="en-US" dirty="0" err="1" smtClean="0">
                <a:latin typeface="Times New Roman" pitchFamily="18" charset="0"/>
                <a:cs typeface="Times New Roman" pitchFamily="18" charset="0"/>
              </a:rPr>
              <a:t>Wikidata</a:t>
            </a:r>
            <a:r>
              <a:rPr lang="en-US" dirty="0" smtClean="0">
                <a:latin typeface="Times New Roman" pitchFamily="18" charset="0"/>
                <a:cs typeface="Times New Roman" pitchFamily="18" charset="0"/>
              </a:rPr>
              <a:t> Q33703532.</a:t>
            </a:r>
          </a:p>
          <a:p>
            <a:pPr marL="514350" indent="-514350" algn="just">
              <a:buFont typeface="+mj-lt"/>
              <a:buAutoNum type="arabicPeriod"/>
            </a:pPr>
            <a:r>
              <a:rPr lang="en-US" dirty="0" smtClean="0">
                <a:latin typeface="Times New Roman" pitchFamily="18" charset="0"/>
                <a:cs typeface="Times New Roman" pitchFamily="18" charset="0"/>
              </a:rPr>
              <a:t>Lowe R, Shirley N, </a:t>
            </a:r>
            <a:r>
              <a:rPr lang="en-US" dirty="0" err="1" smtClean="0">
                <a:latin typeface="Times New Roman" pitchFamily="18" charset="0"/>
                <a:cs typeface="Times New Roman" pitchFamily="18" charset="0"/>
              </a:rPr>
              <a:t>Bleackley</a:t>
            </a:r>
            <a:r>
              <a:rPr lang="en-US" dirty="0" smtClean="0">
                <a:latin typeface="Times New Roman" pitchFamily="18" charset="0"/>
                <a:cs typeface="Times New Roman" pitchFamily="18" charset="0"/>
              </a:rPr>
              <a:t> M, Dolan S, </a:t>
            </a:r>
            <a:r>
              <a:rPr lang="en-US" dirty="0" err="1" smtClean="0">
                <a:latin typeface="Times New Roman" pitchFamily="18" charset="0"/>
                <a:cs typeface="Times New Roman" pitchFamily="18" charset="0"/>
              </a:rPr>
              <a:t>Shafee</a:t>
            </a:r>
            <a:r>
              <a:rPr lang="en-US" dirty="0" smtClean="0">
                <a:latin typeface="Times New Roman" pitchFamily="18" charset="0"/>
                <a:cs typeface="Times New Roman" pitchFamily="18" charset="0"/>
              </a:rPr>
              <a:t> T (May 2017). "</a:t>
            </a:r>
            <a:r>
              <a:rPr lang="en-US" dirty="0" err="1" smtClean="0">
                <a:latin typeface="Times New Roman" pitchFamily="18" charset="0"/>
                <a:cs typeface="Times New Roman" pitchFamily="18" charset="0"/>
              </a:rPr>
              <a:t>Transcriptomics</a:t>
            </a:r>
            <a:r>
              <a:rPr lang="en-US" dirty="0" smtClean="0">
                <a:latin typeface="Times New Roman" pitchFamily="18" charset="0"/>
                <a:cs typeface="Times New Roman" pitchFamily="18" charset="0"/>
              </a:rPr>
              <a:t> technologies". PLOS Computational Biology. 13 (5): e1005457. Bibcode:2017PLSCB..13E5457L. doi:10.1371/journal.pcbi.1005457. PMC 5436640. PMID 28545146.</a:t>
            </a:r>
          </a:p>
          <a:p>
            <a:pPr marL="514350" indent="-514350" algn="just">
              <a:buFont typeface="+mj-lt"/>
              <a:buAutoNum type="arabicPeriod"/>
            </a:pPr>
            <a:r>
              <a:rPr lang="en-US" dirty="0" err="1" smtClean="0">
                <a:latin typeface="Times New Roman" pitchFamily="18" charset="0"/>
                <a:cs typeface="Times New Roman" pitchFamily="18" charset="0"/>
              </a:rPr>
              <a:t>Petrov</a:t>
            </a:r>
            <a:r>
              <a:rPr lang="en-US" dirty="0" smtClean="0">
                <a:latin typeface="Times New Roman" pitchFamily="18" charset="0"/>
                <a:cs typeface="Times New Roman" pitchFamily="18" charset="0"/>
              </a:rPr>
              <a:t> A, Shams S (2004-11-01). "Microarray Image Processing and Quality Control". Journal of VLSI Signal Processing Systems for Signal, Image and Video Technology. 38 (3): 211–226. </a:t>
            </a:r>
          </a:p>
          <a:p>
            <a:pPr marL="514350" indent="-514350" algn="just">
              <a:buFont typeface="+mj-lt"/>
              <a:buAutoNum type="arabicPeriod"/>
            </a:pPr>
            <a:r>
              <a:rPr lang="en-US" dirty="0" smtClean="0">
                <a:latin typeface="Times New Roman" pitchFamily="18" charset="0"/>
                <a:cs typeface="Times New Roman" pitchFamily="18" charset="0"/>
              </a:rPr>
              <a:t>Lowe R, Shirley N, </a:t>
            </a:r>
            <a:r>
              <a:rPr lang="en-US" dirty="0" err="1" smtClean="0">
                <a:latin typeface="Times New Roman" pitchFamily="18" charset="0"/>
                <a:cs typeface="Times New Roman" pitchFamily="18" charset="0"/>
              </a:rPr>
              <a:t>Bleackley</a:t>
            </a:r>
            <a:r>
              <a:rPr lang="en-US" dirty="0" smtClean="0">
                <a:latin typeface="Times New Roman" pitchFamily="18" charset="0"/>
                <a:cs typeface="Times New Roman" pitchFamily="18" charset="0"/>
              </a:rPr>
              <a:t> M, Dolan S, </a:t>
            </a:r>
            <a:r>
              <a:rPr lang="en-US" dirty="0" err="1" smtClean="0">
                <a:latin typeface="Times New Roman" pitchFamily="18" charset="0"/>
                <a:cs typeface="Times New Roman" pitchFamily="18" charset="0"/>
              </a:rPr>
              <a:t>Shafee</a:t>
            </a:r>
            <a:r>
              <a:rPr lang="en-US" dirty="0" smtClean="0">
                <a:latin typeface="Times New Roman" pitchFamily="18" charset="0"/>
                <a:cs typeface="Times New Roman" pitchFamily="18" charset="0"/>
              </a:rPr>
              <a:t> T (May 2017). "</a:t>
            </a:r>
            <a:r>
              <a:rPr lang="en-US" dirty="0" err="1" smtClean="0">
                <a:latin typeface="Times New Roman" pitchFamily="18" charset="0"/>
                <a:cs typeface="Times New Roman" pitchFamily="18" charset="0"/>
              </a:rPr>
              <a:t>Transcriptomics</a:t>
            </a:r>
            <a:r>
              <a:rPr lang="en-US" dirty="0" smtClean="0">
                <a:latin typeface="Times New Roman" pitchFamily="18" charset="0"/>
                <a:cs typeface="Times New Roman" pitchFamily="18" charset="0"/>
              </a:rPr>
              <a:t> technologies". PLOS Computational Biology. 13 (5): e1005457. Bibcode:2017PLSCB..13E5457L. doi:10.1371/journal.pcbi.1005457. PMC 5436640. PMID 28545146.</a:t>
            </a:r>
          </a:p>
        </p:txBody>
      </p:sp>
    </p:spTree>
    <p:extLst>
      <p:ext uri="{BB962C8B-B14F-4D97-AF65-F5344CB8AC3E}">
        <p14:creationId xmlns:p14="http://schemas.microsoft.com/office/powerpoint/2010/main" val="9706231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700" y="284175"/>
            <a:ext cx="8520600" cy="1072792"/>
          </a:xfrm>
        </p:spPr>
        <p:txBody>
          <a:bodyPr>
            <a:normAutofit/>
          </a:bodyPr>
          <a:lstStyle/>
          <a:p>
            <a:pPr lvl="0"/>
            <a:r>
              <a:rPr lang="en-US" b="1" dirty="0">
                <a:latin typeface="Cambria"/>
                <a:ea typeface="Cambria"/>
                <a:cs typeface="Cambria"/>
                <a:sym typeface="Cambria"/>
              </a:rPr>
              <a:t>LEARNING OUTCOMES</a:t>
            </a:r>
            <a:br>
              <a:rPr lang="en-US" b="1" dirty="0">
                <a:latin typeface="Cambria"/>
                <a:ea typeface="Cambria"/>
                <a:cs typeface="Cambria"/>
                <a:sym typeface="Cambria"/>
              </a:rPr>
            </a:br>
            <a:r>
              <a:rPr lang="en-US" b="1" dirty="0">
                <a:latin typeface="Cambria"/>
                <a:ea typeface="Cambria"/>
                <a:cs typeface="Cambria"/>
                <a:sym typeface="Cambria"/>
              </a:rPr>
              <a:t>As a result of the lesson you will be able to:</a:t>
            </a:r>
            <a:endParaRPr lang="ru-RU" dirty="0"/>
          </a:p>
        </p:txBody>
      </p:sp>
      <p:sp>
        <p:nvSpPr>
          <p:cNvPr id="3" name="Текст 2"/>
          <p:cNvSpPr>
            <a:spLocks noGrp="1"/>
          </p:cNvSpPr>
          <p:nvPr>
            <p:ph type="body" idx="1"/>
          </p:nvPr>
        </p:nvSpPr>
        <p:spPr/>
        <p:txBody>
          <a:bodyPr/>
          <a:lstStyle/>
          <a:p>
            <a:pPr algn="just"/>
            <a:r>
              <a:rPr lang="en-US" dirty="0">
                <a:solidFill>
                  <a:srgbClr val="000000"/>
                </a:solidFill>
                <a:latin typeface="Times New Roman"/>
                <a:ea typeface="Times New Roman"/>
                <a:cs typeface="Times New Roman"/>
              </a:rPr>
              <a:t>1. Give the definition to the following terms: “transcript”, “</a:t>
            </a:r>
            <a:r>
              <a:rPr lang="en-US" dirty="0" err="1">
                <a:solidFill>
                  <a:srgbClr val="000000"/>
                </a:solidFill>
                <a:latin typeface="Times New Roman"/>
                <a:ea typeface="Times New Roman"/>
                <a:cs typeface="Times New Roman"/>
              </a:rPr>
              <a:t>transcriptome</a:t>
            </a:r>
            <a:r>
              <a:rPr lang="en-US" dirty="0">
                <a:solidFill>
                  <a:srgbClr val="000000"/>
                </a:solidFill>
                <a:latin typeface="Times New Roman"/>
                <a:ea typeface="Times New Roman"/>
                <a:cs typeface="Times New Roman"/>
              </a:rPr>
              <a:t>”, “</a:t>
            </a:r>
            <a:r>
              <a:rPr lang="en-US" dirty="0" err="1">
                <a:solidFill>
                  <a:srgbClr val="000000"/>
                </a:solidFill>
                <a:latin typeface="Times New Roman"/>
                <a:ea typeface="Times New Roman"/>
                <a:cs typeface="Times New Roman"/>
              </a:rPr>
              <a:t>transcriptomics</a:t>
            </a:r>
            <a:r>
              <a:rPr lang="en-US" dirty="0">
                <a:solidFill>
                  <a:srgbClr val="000000"/>
                </a:solidFill>
                <a:latin typeface="Times New Roman"/>
                <a:ea typeface="Times New Roman"/>
                <a:cs typeface="Times New Roman"/>
              </a:rPr>
              <a:t>”, “gene expression profile”.</a:t>
            </a:r>
            <a:endParaRPr lang="ru-RU" sz="1600" dirty="0">
              <a:latin typeface="Calibri"/>
              <a:ea typeface="Calibri"/>
              <a:cs typeface="Times New Roman"/>
            </a:endParaRPr>
          </a:p>
          <a:p>
            <a:pPr algn="just"/>
            <a:r>
              <a:rPr lang="en-US" dirty="0">
                <a:solidFill>
                  <a:srgbClr val="000000"/>
                </a:solidFill>
                <a:latin typeface="Times New Roman"/>
                <a:ea typeface="Times New Roman"/>
                <a:cs typeface="Times New Roman"/>
              </a:rPr>
              <a:t>2. Describe and analyze the different types of RNA by their structure and functions. </a:t>
            </a:r>
            <a:endParaRPr lang="ru-RU" sz="1600" dirty="0">
              <a:latin typeface="Calibri"/>
              <a:ea typeface="Calibri"/>
              <a:cs typeface="Times New Roman"/>
            </a:endParaRPr>
          </a:p>
          <a:p>
            <a:pPr algn="just"/>
            <a:r>
              <a:rPr lang="en-US" dirty="0">
                <a:solidFill>
                  <a:srgbClr val="000000"/>
                </a:solidFill>
                <a:latin typeface="Times New Roman"/>
                <a:ea typeface="Times New Roman"/>
                <a:cs typeface="Times New Roman"/>
              </a:rPr>
              <a:t>3. Explain the methods of different RNA extraction, amplification and sequencing.</a:t>
            </a:r>
            <a:endParaRPr lang="ru-RU" sz="1600" dirty="0">
              <a:latin typeface="Calibri"/>
              <a:ea typeface="Calibri"/>
              <a:cs typeface="Times New Roman"/>
            </a:endParaRPr>
          </a:p>
          <a:p>
            <a:r>
              <a:rPr lang="en-US" dirty="0">
                <a:solidFill>
                  <a:srgbClr val="000000"/>
                </a:solidFill>
                <a:latin typeface="Times New Roman"/>
                <a:ea typeface="Times New Roman"/>
              </a:rPr>
              <a:t>4. Explain how the methods of gene expression profiling, RNA microarray and </a:t>
            </a:r>
            <a:r>
              <a:rPr lang="en-US" dirty="0" smtClean="0">
                <a:solidFill>
                  <a:srgbClr val="000000"/>
                </a:solidFill>
                <a:latin typeface="Times New Roman"/>
                <a:ea typeface="Times New Roman"/>
              </a:rPr>
              <a:t>RNA-</a:t>
            </a:r>
            <a:r>
              <a:rPr lang="en-US" dirty="0" err="1">
                <a:solidFill>
                  <a:srgbClr val="000000"/>
                </a:solidFill>
                <a:latin typeface="Times New Roman"/>
                <a:ea typeface="Times New Roman"/>
              </a:rPr>
              <a:t>s</a:t>
            </a:r>
            <a:r>
              <a:rPr lang="en-US" dirty="0" err="1" smtClean="0">
                <a:solidFill>
                  <a:srgbClr val="000000"/>
                </a:solidFill>
                <a:latin typeface="Times New Roman"/>
                <a:ea typeface="Times New Roman"/>
              </a:rPr>
              <a:t>eq</a:t>
            </a:r>
            <a:r>
              <a:rPr lang="en-US" dirty="0" smtClean="0">
                <a:solidFill>
                  <a:srgbClr val="000000"/>
                </a:solidFill>
                <a:latin typeface="Times New Roman"/>
                <a:ea typeface="Times New Roman"/>
              </a:rPr>
              <a:t> </a:t>
            </a:r>
            <a:r>
              <a:rPr lang="en-US" dirty="0">
                <a:solidFill>
                  <a:srgbClr val="000000"/>
                </a:solidFill>
                <a:latin typeface="Times New Roman"/>
                <a:ea typeface="Times New Roman"/>
              </a:rPr>
              <a:t>can be used for diagnostics of different diseases?</a:t>
            </a:r>
            <a:endParaRPr lang="ru-RU" dirty="0"/>
          </a:p>
        </p:txBody>
      </p:sp>
    </p:spTree>
    <p:extLst>
      <p:ext uri="{BB962C8B-B14F-4D97-AF65-F5344CB8AC3E}">
        <p14:creationId xmlns:p14="http://schemas.microsoft.com/office/powerpoint/2010/main" val="38514480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en-US" dirty="0" smtClean="0"/>
              <a:t>Definition</a:t>
            </a:r>
            <a:endParaRPr lang="ru-RU" dirty="0"/>
          </a:p>
        </p:txBody>
      </p:sp>
      <p:sp>
        <p:nvSpPr>
          <p:cNvPr id="5" name="Объект 4"/>
          <p:cNvSpPr>
            <a:spLocks noGrp="1"/>
          </p:cNvSpPr>
          <p:nvPr>
            <p:ph idx="1"/>
          </p:nvPr>
        </p:nvSpPr>
        <p:spPr/>
        <p:txBody>
          <a:bodyPr>
            <a:normAutofit fontScale="77500" lnSpcReduction="20000"/>
          </a:bodyPr>
          <a:lstStyle/>
          <a:p>
            <a:pPr marL="0" indent="0" algn="just">
              <a:buNone/>
            </a:pPr>
            <a:r>
              <a:rPr lang="en-US" b="1" dirty="0" err="1" smtClean="0"/>
              <a:t>Transcriptomics</a:t>
            </a:r>
            <a:r>
              <a:rPr lang="en-US" dirty="0" smtClean="0"/>
              <a:t> technologies are the techniques used to study an organism's </a:t>
            </a:r>
            <a:r>
              <a:rPr lang="en-US" b="1" dirty="0" err="1" smtClean="0"/>
              <a:t>transcriptome</a:t>
            </a:r>
            <a:r>
              <a:rPr lang="en-US" dirty="0" smtClean="0"/>
              <a:t>, the sum of all of its RNA </a:t>
            </a:r>
            <a:r>
              <a:rPr lang="en-US" b="1" dirty="0" smtClean="0"/>
              <a:t>transcripts</a:t>
            </a:r>
            <a:r>
              <a:rPr lang="en-US" dirty="0" smtClean="0"/>
              <a:t>. The information content of an organism is recorded in the DNA of its genome and expressed through </a:t>
            </a:r>
            <a:r>
              <a:rPr lang="en-US" b="1" dirty="0" smtClean="0"/>
              <a:t>transcription</a:t>
            </a:r>
            <a:r>
              <a:rPr lang="en-US" dirty="0" smtClean="0"/>
              <a:t>. Here, mRNA serves as a transient intermediary molecule in the information network, whilst non-coding RNAs perform additional diverse functions. A </a:t>
            </a:r>
            <a:r>
              <a:rPr lang="en-US" dirty="0" err="1" smtClean="0"/>
              <a:t>transcriptome</a:t>
            </a:r>
            <a:r>
              <a:rPr lang="en-US" dirty="0" smtClean="0"/>
              <a:t> captures a snapshot in time of the total transcripts present in a cell. </a:t>
            </a:r>
            <a:r>
              <a:rPr lang="en-US" dirty="0" err="1" smtClean="0"/>
              <a:t>Transcriptomics</a:t>
            </a:r>
            <a:r>
              <a:rPr lang="en-US" dirty="0" smtClean="0"/>
              <a:t> technologies provide a broad account of which cellular processes are active and which are dormant. A major challenge in molecular biology lies in understanding how the same genome can give rise to different cell types and how gene expression is regulated [1].</a:t>
            </a:r>
            <a:endParaRPr lang="ru-RU" dirty="0"/>
          </a:p>
        </p:txBody>
      </p:sp>
    </p:spTree>
    <p:extLst>
      <p:ext uri="{BB962C8B-B14F-4D97-AF65-F5344CB8AC3E}">
        <p14:creationId xmlns:p14="http://schemas.microsoft.com/office/powerpoint/2010/main" val="26192018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4" y="692696"/>
            <a:ext cx="8784977"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63688" y="5805264"/>
            <a:ext cx="4248472" cy="369332"/>
          </a:xfrm>
          <a:prstGeom prst="rect">
            <a:avLst/>
          </a:prstGeom>
        </p:spPr>
        <p:txBody>
          <a:bodyPr wrap="square">
            <a:spAutoFit/>
          </a:bodyPr>
          <a:lstStyle/>
          <a:p>
            <a:r>
              <a:rPr lang="en-US" dirty="0" smtClean="0"/>
              <a:t>https://microbenotes.com/types-of-rna/</a:t>
            </a:r>
            <a:endParaRPr lang="ru-RU" dirty="0"/>
          </a:p>
        </p:txBody>
      </p:sp>
    </p:spTree>
    <p:extLst>
      <p:ext uri="{BB962C8B-B14F-4D97-AF65-F5344CB8AC3E}">
        <p14:creationId xmlns:p14="http://schemas.microsoft.com/office/powerpoint/2010/main" val="4895750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5596" t="30551" r="25308" b="30987"/>
          <a:stretch/>
        </p:blipFill>
        <p:spPr bwMode="auto">
          <a:xfrm>
            <a:off x="128164" y="233889"/>
            <a:ext cx="8963186" cy="5715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67544" y="5805264"/>
            <a:ext cx="8352928" cy="646331"/>
          </a:xfrm>
          <a:prstGeom prst="rect">
            <a:avLst/>
          </a:prstGeom>
          <a:noFill/>
        </p:spPr>
        <p:txBody>
          <a:bodyPr wrap="square" rtlCol="0">
            <a:spAutoFit/>
          </a:bodyPr>
          <a:lstStyle/>
          <a:p>
            <a:r>
              <a:rPr lang="en-US" dirty="0" err="1"/>
              <a:t>Alberts</a:t>
            </a:r>
            <a:r>
              <a:rPr lang="en-US" dirty="0"/>
              <a:t> B. et al. Molecular biology of the cell. 6th ed. 2015. Garland Science</a:t>
            </a:r>
            <a:r>
              <a:rPr lang="en-US" dirty="0" smtClean="0"/>
              <a:t>. – p. 305.</a:t>
            </a:r>
            <a:endParaRPr lang="ru-RU" dirty="0"/>
          </a:p>
        </p:txBody>
      </p:sp>
    </p:spTree>
    <p:extLst>
      <p:ext uri="{BB962C8B-B14F-4D97-AF65-F5344CB8AC3E}">
        <p14:creationId xmlns:p14="http://schemas.microsoft.com/office/powerpoint/2010/main" val="11655118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descr="The expanding world of small RNAs | Nature"/>
          <p:cNvSpPr>
            <a:spLocks noChangeAspect="1" noChangeArrowheads="1"/>
          </p:cNvSpPr>
          <p:nvPr/>
        </p:nvSpPr>
        <p:spPr bwMode="auto">
          <a:xfrm>
            <a:off x="155575" y="-136525"/>
            <a:ext cx="296863" cy="2968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7" descr="The expanding world of small RNAs | Nature"/>
          <p:cNvSpPr>
            <a:spLocks noChangeAspect="1" noChangeArrowheads="1"/>
          </p:cNvSpPr>
          <p:nvPr/>
        </p:nvSpPr>
        <p:spPr bwMode="auto">
          <a:xfrm>
            <a:off x="307975" y="15875"/>
            <a:ext cx="296863" cy="2968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4106" name="Picture 10" descr="The expanding world of small RNAs | Na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2192" y="692696"/>
            <a:ext cx="6840760" cy="510776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04838" y="6165304"/>
            <a:ext cx="4183186" cy="369332"/>
          </a:xfrm>
          <a:prstGeom prst="rect">
            <a:avLst/>
          </a:prstGeom>
          <a:noFill/>
        </p:spPr>
        <p:txBody>
          <a:bodyPr wrap="square" rtlCol="0">
            <a:spAutoFit/>
          </a:bodyPr>
          <a:lstStyle/>
          <a:p>
            <a:r>
              <a:rPr lang="en-US" dirty="0" smtClean="0"/>
              <a:t>https://www.nature.com/articles/451414a</a:t>
            </a:r>
            <a:endParaRPr lang="ru-RU" dirty="0"/>
          </a:p>
        </p:txBody>
      </p:sp>
    </p:spTree>
    <p:extLst>
      <p:ext uri="{BB962C8B-B14F-4D97-AF65-F5344CB8AC3E}">
        <p14:creationId xmlns:p14="http://schemas.microsoft.com/office/powerpoint/2010/main" val="14158753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 framework for understanding the roles of miRNAs in animal development |  Develop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0864" y="116632"/>
            <a:ext cx="4464496" cy="594063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63688" y="6241928"/>
            <a:ext cx="6001792" cy="369332"/>
          </a:xfrm>
          <a:prstGeom prst="rect">
            <a:avLst/>
          </a:prstGeom>
          <a:noFill/>
        </p:spPr>
        <p:txBody>
          <a:bodyPr wrap="square" rtlCol="0">
            <a:spAutoFit/>
          </a:bodyPr>
          <a:lstStyle/>
          <a:p>
            <a:r>
              <a:rPr lang="en-US" dirty="0" smtClean="0"/>
              <a:t>https://dev.biologists.org/content/144/14/2548</a:t>
            </a:r>
            <a:endParaRPr lang="ru-RU" dirty="0"/>
          </a:p>
        </p:txBody>
      </p:sp>
    </p:spTree>
    <p:extLst>
      <p:ext uri="{BB962C8B-B14F-4D97-AF65-F5344CB8AC3E}">
        <p14:creationId xmlns:p14="http://schemas.microsoft.com/office/powerpoint/2010/main" val="35656639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upload.wikimedia.org/wikipedia/commons/thumb/6/6a/Transcriptomics_technique_publications_over_time.svg/300px-Transcriptomics_technique_publications_over_time.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764704"/>
            <a:ext cx="6120680" cy="430431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27584" y="5229200"/>
            <a:ext cx="7704856" cy="923330"/>
          </a:xfrm>
          <a:prstGeom prst="rect">
            <a:avLst/>
          </a:prstGeom>
          <a:noFill/>
        </p:spPr>
        <p:txBody>
          <a:bodyPr wrap="square" rtlCol="0">
            <a:spAutoFit/>
          </a:bodyPr>
          <a:lstStyle/>
          <a:p>
            <a:pPr algn="just"/>
            <a:r>
              <a:rPr lang="en-US" b="1" dirty="0" err="1" smtClean="0">
                <a:latin typeface="Times New Roman" pitchFamily="18" charset="0"/>
                <a:cs typeface="Times New Roman" pitchFamily="18" charset="0"/>
              </a:rPr>
              <a:t>Transcriptomics</a:t>
            </a:r>
            <a:r>
              <a:rPr lang="en-US" b="1" dirty="0" smtClean="0">
                <a:latin typeface="Times New Roman" pitchFamily="18" charset="0"/>
                <a:cs typeface="Times New Roman" pitchFamily="18" charset="0"/>
              </a:rPr>
              <a:t> method use over time. </a:t>
            </a:r>
            <a:r>
              <a:rPr lang="en-US" dirty="0" smtClean="0">
                <a:latin typeface="Times New Roman" pitchFamily="18" charset="0"/>
                <a:cs typeface="Times New Roman" pitchFamily="18" charset="0"/>
              </a:rPr>
              <a:t>Published papers referring to RNA-</a:t>
            </a:r>
            <a:r>
              <a:rPr lang="en-US" dirty="0" err="1" smtClean="0">
                <a:latin typeface="Times New Roman" pitchFamily="18" charset="0"/>
                <a:cs typeface="Times New Roman" pitchFamily="18" charset="0"/>
              </a:rPr>
              <a:t>Seq</a:t>
            </a:r>
            <a:r>
              <a:rPr lang="en-US" dirty="0" smtClean="0">
                <a:latin typeface="Times New Roman" pitchFamily="18" charset="0"/>
                <a:cs typeface="Times New Roman" pitchFamily="18" charset="0"/>
              </a:rPr>
              <a:t> (black), RNA microarray (red), expressed sequence tag (blue) and serial/cap analysis of gene expression (yellow) since 1990.[1]</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1177801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83568" y="260648"/>
            <a:ext cx="7886700" cy="399579"/>
          </a:xfrm>
        </p:spPr>
        <p:txBody>
          <a:bodyPr/>
          <a:lstStyle/>
          <a:p>
            <a:pPr algn="ctr"/>
            <a:r>
              <a:rPr lang="en-US" sz="2800" b="1" dirty="0" smtClean="0">
                <a:latin typeface="Times New Roman" pitchFamily="18" charset="0"/>
                <a:cs typeface="Times New Roman" pitchFamily="18" charset="0"/>
              </a:rPr>
              <a:t>RNA-</a:t>
            </a:r>
            <a:r>
              <a:rPr lang="en-US" sz="2800" b="1" dirty="0" err="1">
                <a:latin typeface="Times New Roman" pitchFamily="18" charset="0"/>
                <a:cs typeface="Times New Roman" pitchFamily="18" charset="0"/>
              </a:rPr>
              <a:t>s</a:t>
            </a:r>
            <a:r>
              <a:rPr lang="en-US" sz="2800" b="1" dirty="0" err="1" smtClean="0">
                <a:latin typeface="Times New Roman" pitchFamily="18" charset="0"/>
                <a:cs typeface="Times New Roman" pitchFamily="18" charset="0"/>
              </a:rPr>
              <a:t>eq</a:t>
            </a:r>
            <a:endParaRPr lang="ru-RU" sz="2800" b="1" dirty="0">
              <a:latin typeface="Times New Roman" pitchFamily="18" charset="0"/>
              <a:cs typeface="Times New Roman" pitchFamily="18" charset="0"/>
            </a:endParaRPr>
          </a:p>
        </p:txBody>
      </p:sp>
      <p:pic>
        <p:nvPicPr>
          <p:cNvPr id="2050" name="Picture 2" descr="https://upload.wikimedia.org/wikipedia/commons/thumb/f/f3/Summary_of_RNA-Seq.svg/500px-Summary_of_RNA-Seq.svg.png"/>
          <p:cNvPicPr>
            <a:picLocks noGrp="1" noChangeAspect="1" noChangeArrowheads="1"/>
          </p:cNvPicPr>
          <p:nvPr>
            <p:ph type="pic" idx="4294967295"/>
          </p:nvPr>
        </p:nvPicPr>
        <p:blipFill>
          <a:blip r:embed="rId2">
            <a:extLst>
              <a:ext uri="{28A0092B-C50C-407E-A947-70E740481C1C}">
                <a14:useLocalDpi xmlns:a14="http://schemas.microsoft.com/office/drawing/2010/main" val="0"/>
              </a:ext>
            </a:extLst>
          </a:blip>
          <a:srcRect l="12576" r="12576"/>
          <a:stretch>
            <a:fillRect/>
          </a:stretch>
        </p:blipFill>
        <p:spPr bwMode="auto">
          <a:xfrm>
            <a:off x="1115616" y="692696"/>
            <a:ext cx="6696744" cy="544968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83568" y="6237312"/>
            <a:ext cx="7992888" cy="523220"/>
          </a:xfrm>
          <a:prstGeom prst="rect">
            <a:avLst/>
          </a:prstGeom>
          <a:noFill/>
        </p:spPr>
        <p:txBody>
          <a:bodyPr wrap="square" rtlCol="0">
            <a:spAutoFit/>
          </a:bodyPr>
          <a:lstStyle/>
          <a:p>
            <a:pPr algn="just"/>
            <a:r>
              <a:rPr lang="en-US" sz="1400" dirty="0" err="1" smtClean="0">
                <a:latin typeface="Times New Roman" pitchFamily="18" charset="0"/>
                <a:cs typeface="Times New Roman" pitchFamily="18" charset="0"/>
              </a:rPr>
              <a:t>Shafee</a:t>
            </a:r>
            <a:r>
              <a:rPr lang="en-US" sz="1400" dirty="0" smtClean="0">
                <a:latin typeface="Times New Roman" pitchFamily="18" charset="0"/>
                <a:cs typeface="Times New Roman" pitchFamily="18" charset="0"/>
              </a:rPr>
              <a:t> T, Lowe R (2017). "Eukaryotic and prokaryotic gene structure". </a:t>
            </a:r>
            <a:r>
              <a:rPr lang="en-US" sz="1400" dirty="0" err="1" smtClean="0">
                <a:latin typeface="Times New Roman" pitchFamily="18" charset="0"/>
                <a:cs typeface="Times New Roman" pitchFamily="18" charset="0"/>
              </a:rPr>
              <a:t>WikiJournal</a:t>
            </a:r>
            <a:r>
              <a:rPr lang="en-US" sz="1400" dirty="0" smtClean="0">
                <a:latin typeface="Times New Roman" pitchFamily="18" charset="0"/>
                <a:cs typeface="Times New Roman" pitchFamily="18" charset="0"/>
              </a:rPr>
              <a:t> of Medicine. 4 (1). doi:10.15347/</a:t>
            </a:r>
            <a:r>
              <a:rPr lang="en-US" sz="1400" dirty="0" err="1" smtClean="0">
                <a:latin typeface="Times New Roman" pitchFamily="18" charset="0"/>
                <a:cs typeface="Times New Roman" pitchFamily="18" charset="0"/>
              </a:rPr>
              <a:t>wjm</a:t>
            </a:r>
            <a:r>
              <a:rPr lang="en-US" sz="1400" dirty="0" smtClean="0">
                <a:latin typeface="Times New Roman" pitchFamily="18" charset="0"/>
                <a:cs typeface="Times New Roman" pitchFamily="18" charset="0"/>
              </a:rPr>
              <a:t>/2017.002.</a:t>
            </a:r>
            <a:endParaRPr lang="ru-RU" sz="1400" dirty="0">
              <a:latin typeface="Times New Roman" pitchFamily="18" charset="0"/>
              <a:cs typeface="Times New Roman" pitchFamily="18" charset="0"/>
            </a:endParaRPr>
          </a:p>
        </p:txBody>
      </p:sp>
    </p:spTree>
    <p:extLst>
      <p:ext uri="{BB962C8B-B14F-4D97-AF65-F5344CB8AC3E}">
        <p14:creationId xmlns:p14="http://schemas.microsoft.com/office/powerpoint/2010/main" val="392064807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271</TotalTime>
  <Words>745</Words>
  <Application>Microsoft Office PowerPoint</Application>
  <PresentationFormat>Экран (4:3)</PresentationFormat>
  <Paragraphs>37</Paragraphs>
  <Slides>17</Slides>
  <Notes>1</Notes>
  <HiddenSlides>0</HiddenSlides>
  <MMClips>0</MMClips>
  <ScaleCrop>false</ScaleCrop>
  <HeadingPairs>
    <vt:vector size="4" baseType="variant">
      <vt:variant>
        <vt:lpstr>Тема</vt:lpstr>
      </vt:variant>
      <vt:variant>
        <vt:i4>3</vt:i4>
      </vt:variant>
      <vt:variant>
        <vt:lpstr>Заголовки слайдов</vt:lpstr>
      </vt:variant>
      <vt:variant>
        <vt:i4>17</vt:i4>
      </vt:variant>
    </vt:vector>
  </HeadingPairs>
  <TitlesOfParts>
    <vt:vector size="20" baseType="lpstr">
      <vt:lpstr>Тема Office</vt:lpstr>
      <vt:lpstr>1_Simple Light</vt:lpstr>
      <vt:lpstr>1_Тема Office</vt:lpstr>
      <vt:lpstr>Al-Farabi Kazakh National University Higher School of Medicine Department of Fundamental Medicine   </vt:lpstr>
      <vt:lpstr>LEARNING OUTCOMES As a result of the lesson you will be able to:</vt:lpstr>
      <vt:lpstr>Definition</vt:lpstr>
      <vt:lpstr>Презентация PowerPoint</vt:lpstr>
      <vt:lpstr>Презентация PowerPoint</vt:lpstr>
      <vt:lpstr>Презентация PowerPoint</vt:lpstr>
      <vt:lpstr>Презентация PowerPoint</vt:lpstr>
      <vt:lpstr>Презентация PowerPoint</vt:lpstr>
      <vt:lpstr>RNA-seq</vt:lpstr>
      <vt:lpstr>Презентация PowerPoint</vt:lpstr>
      <vt:lpstr>Презентация PowerPoint</vt:lpstr>
      <vt:lpstr>Презентация PowerPoint</vt:lpstr>
      <vt:lpstr>DNA Microarrays</vt:lpstr>
      <vt:lpstr>Презентация PowerPoint</vt:lpstr>
      <vt:lpstr>Serial and cap analysis of gene expression (SAGE/CAGE)</vt:lpstr>
      <vt:lpstr>Gene expression profiling</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Definition</dc:title>
  <dc:creator>User</dc:creator>
  <cp:lastModifiedBy>User</cp:lastModifiedBy>
  <cp:revision>16</cp:revision>
  <dcterms:created xsi:type="dcterms:W3CDTF">2021-03-06T13:16:59Z</dcterms:created>
  <dcterms:modified xsi:type="dcterms:W3CDTF">2021-03-07T13:57:06Z</dcterms:modified>
</cp:coreProperties>
</file>